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5"/>
  </p:notesMasterIdLst>
  <p:sldIdLst>
    <p:sldId id="256" r:id="rId2"/>
    <p:sldId id="299"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8288000" cy="10287000"/>
  <p:notesSz cx="6858000" cy="9144000"/>
  <p:embeddedFontLst>
    <p:embeddedFont>
      <p:font typeface="Poppins Bold" panose="020B0604020202020204" charset="0"/>
      <p:regular r:id="rId46"/>
    </p:embeddedFont>
    <p:embeddedFont>
      <p:font typeface="Calibri" panose="020F0502020204030204" pitchFamily="34" charset="0"/>
      <p:regular r:id="rId47"/>
      <p:bold r:id="rId48"/>
      <p:italic r:id="rId49"/>
      <p:boldItalic r:id="rId50"/>
    </p:embeddedFont>
    <p:embeddedFont>
      <p:font typeface="Roboto Slab Bold" panose="020B0604020202020204" charset="0"/>
      <p:regular r:id="rId51"/>
    </p:embeddedFont>
    <p:embeddedFont>
      <p:font typeface="Roboto Slab" panose="020B0604020202020204" charset="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6195" autoAdjust="0"/>
  </p:normalViewPr>
  <p:slideViewPr>
    <p:cSldViewPr>
      <p:cViewPr varScale="1">
        <p:scale>
          <a:sx n="67" d="100"/>
          <a:sy n="67" d="100"/>
        </p:scale>
        <p:origin x="118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12.07.2025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1.1 Xu </a:t>
            </a:r>
            <a:r>
              <a:rPr lang="en-US" dirty="0" err="1"/>
              <a:t>hướng</a:t>
            </a:r>
            <a:r>
              <a:rPr lang="en-US" dirty="0"/>
              <a:t> </a:t>
            </a:r>
            <a:r>
              <a:rPr lang="en-US" dirty="0" err="1"/>
              <a:t>phần</a:t>
            </a:r>
            <a:r>
              <a:rPr lang="en-US" dirty="0"/>
              <a:t> </a:t>
            </a:r>
            <a:r>
              <a:rPr lang="en-US" dirty="0" err="1"/>
              <a:t>cứng</a:t>
            </a:r>
            <a:r>
              <a:rPr lang="en-US" dirty="0"/>
              <a:t> </a:t>
            </a:r>
            <a:r>
              <a:rPr lang="en-US" dirty="0" err="1"/>
              <a:t>đa</a:t>
            </a:r>
            <a:r>
              <a:rPr lang="en-US" dirty="0"/>
              <a:t> </a:t>
            </a:r>
            <a:r>
              <a:rPr lang="en-US" dirty="0" err="1"/>
              <a:t>lõi</a:t>
            </a:r>
            <a:endParaRPr lang="en-US" dirty="0"/>
          </a:p>
          <a:p>
            <a:r>
              <a:rPr lang="en-US" dirty="0" err="1"/>
              <a:t>Sự</a:t>
            </a:r>
            <a:r>
              <a:rPr lang="en-US" dirty="0"/>
              <a:t> </a:t>
            </a:r>
            <a:r>
              <a:rPr lang="en-US" dirty="0" err="1"/>
              <a:t>bão</a:t>
            </a:r>
            <a:r>
              <a:rPr lang="en-US" dirty="0"/>
              <a:t> </a:t>
            </a:r>
            <a:r>
              <a:rPr lang="en-US" dirty="0" err="1"/>
              <a:t>hòa</a:t>
            </a:r>
            <a:r>
              <a:rPr lang="en-US" dirty="0"/>
              <a:t> </a:t>
            </a:r>
            <a:r>
              <a:rPr lang="en-US" dirty="0" err="1"/>
              <a:t>của</a:t>
            </a:r>
            <a:r>
              <a:rPr lang="en-US" dirty="0"/>
              <a:t> </a:t>
            </a:r>
            <a:r>
              <a:rPr lang="en-US" dirty="0" err="1"/>
              <a:t>xung</a:t>
            </a:r>
            <a:r>
              <a:rPr lang="en-US" dirty="0"/>
              <a:t> </a:t>
            </a:r>
            <a:r>
              <a:rPr lang="en-US" dirty="0" err="1"/>
              <a:t>nhịp</a:t>
            </a:r>
            <a:r>
              <a:rPr lang="en-US" dirty="0"/>
              <a:t> </a:t>
            </a:r>
            <a:r>
              <a:rPr lang="en-US" dirty="0" err="1"/>
              <a:t>đơn</a:t>
            </a:r>
            <a:r>
              <a:rPr lang="en-US" dirty="0"/>
              <a:t> </a:t>
            </a:r>
            <a:r>
              <a:rPr lang="en-US" dirty="0" err="1"/>
              <a:t>luồng</a:t>
            </a:r>
            <a:r>
              <a:rPr lang="en-US" dirty="0"/>
              <a:t>: </a:t>
            </a:r>
            <a:r>
              <a:rPr lang="en-US" dirty="0" err="1"/>
              <a:t>Từ</a:t>
            </a:r>
            <a:r>
              <a:rPr lang="en-US" dirty="0"/>
              <a:t> </a:t>
            </a:r>
            <a:r>
              <a:rPr lang="en-US" dirty="0" err="1"/>
              <a:t>đầu</a:t>
            </a:r>
            <a:r>
              <a:rPr lang="en-US" dirty="0"/>
              <a:t> </a:t>
            </a:r>
            <a:r>
              <a:rPr lang="en-US" dirty="0" err="1"/>
              <a:t>những</a:t>
            </a:r>
            <a:r>
              <a:rPr lang="en-US" dirty="0"/>
              <a:t> </a:t>
            </a:r>
            <a:r>
              <a:rPr lang="en-US" dirty="0" err="1"/>
              <a:t>năm</a:t>
            </a:r>
            <a:r>
              <a:rPr lang="en-US" dirty="0"/>
              <a:t> 2000, </a:t>
            </a:r>
            <a:r>
              <a:rPr lang="en-US" dirty="0" err="1"/>
              <a:t>giới</a:t>
            </a:r>
            <a:r>
              <a:rPr lang="en-US" dirty="0"/>
              <a:t> </a:t>
            </a:r>
            <a:r>
              <a:rPr lang="en-US" dirty="0" err="1"/>
              <a:t>hạn</a:t>
            </a:r>
            <a:r>
              <a:rPr lang="en-US" dirty="0"/>
              <a:t> </a:t>
            </a:r>
            <a:r>
              <a:rPr lang="en-US" dirty="0" err="1"/>
              <a:t>vật</a:t>
            </a:r>
            <a:r>
              <a:rPr lang="en-US" dirty="0"/>
              <a:t> </a:t>
            </a:r>
            <a:r>
              <a:rPr lang="en-US" dirty="0" err="1"/>
              <a:t>lý</a:t>
            </a:r>
            <a:r>
              <a:rPr lang="en-US" dirty="0"/>
              <a:t> (</a:t>
            </a:r>
            <a:r>
              <a:rPr lang="en-US" dirty="0" err="1"/>
              <a:t>điện</a:t>
            </a:r>
            <a:r>
              <a:rPr lang="en-US" dirty="0"/>
              <a:t> </a:t>
            </a:r>
            <a:r>
              <a:rPr lang="en-US" dirty="0" err="1"/>
              <a:t>năng</a:t>
            </a:r>
            <a:r>
              <a:rPr lang="en-US" dirty="0"/>
              <a:t> </a:t>
            </a:r>
            <a:r>
              <a:rPr lang="en-US" dirty="0" err="1"/>
              <a:t>tỏa</a:t>
            </a:r>
            <a:r>
              <a:rPr lang="en-US" dirty="0"/>
              <a:t> </a:t>
            </a:r>
            <a:r>
              <a:rPr lang="en-US" dirty="0" err="1"/>
              <a:t>nhiệt</a:t>
            </a:r>
            <a:r>
              <a:rPr lang="en-US" dirty="0"/>
              <a:t>, leakage current) </a:t>
            </a:r>
            <a:r>
              <a:rPr lang="en-US" dirty="0" err="1"/>
              <a:t>khiến</a:t>
            </a:r>
            <a:r>
              <a:rPr lang="en-US" dirty="0"/>
              <a:t> </a:t>
            </a:r>
            <a:r>
              <a:rPr lang="en-US" dirty="0" err="1"/>
              <a:t>tốc</a:t>
            </a:r>
            <a:r>
              <a:rPr lang="en-US" dirty="0"/>
              <a:t> </a:t>
            </a:r>
            <a:r>
              <a:rPr lang="en-US" dirty="0" err="1"/>
              <a:t>độ</a:t>
            </a:r>
            <a:r>
              <a:rPr lang="en-US" dirty="0"/>
              <a:t> </a:t>
            </a:r>
            <a:r>
              <a:rPr lang="en-US" dirty="0" err="1"/>
              <a:t>xung</a:t>
            </a:r>
            <a:r>
              <a:rPr lang="en-US" dirty="0"/>
              <a:t> </a:t>
            </a:r>
            <a:r>
              <a:rPr lang="en-US" dirty="0" err="1"/>
              <a:t>nhịp</a:t>
            </a:r>
            <a:r>
              <a:rPr lang="en-US" dirty="0"/>
              <a:t> CPU </a:t>
            </a:r>
            <a:r>
              <a:rPr lang="en-US" dirty="0" err="1"/>
              <a:t>không</a:t>
            </a:r>
            <a:r>
              <a:rPr lang="en-US" dirty="0"/>
              <a:t> </a:t>
            </a:r>
            <a:r>
              <a:rPr lang="en-US" dirty="0" err="1"/>
              <a:t>thể</a:t>
            </a:r>
            <a:r>
              <a:rPr lang="en-US" dirty="0"/>
              <a:t> </a:t>
            </a:r>
            <a:r>
              <a:rPr lang="en-US" dirty="0" err="1"/>
              <a:t>tăng</a:t>
            </a:r>
            <a:r>
              <a:rPr lang="en-US" dirty="0"/>
              <a:t> </a:t>
            </a:r>
            <a:r>
              <a:rPr lang="en-US" dirty="0" err="1"/>
              <a:t>thêm</a:t>
            </a:r>
            <a:r>
              <a:rPr lang="en-US" dirty="0"/>
              <a:t> </a:t>
            </a:r>
            <a:r>
              <a:rPr lang="en-US" dirty="0" err="1"/>
              <a:t>đáng</a:t>
            </a:r>
            <a:r>
              <a:rPr lang="en-US" dirty="0"/>
              <a:t> </a:t>
            </a:r>
            <a:r>
              <a:rPr lang="en-US" dirty="0" err="1"/>
              <a:t>kể</a:t>
            </a:r>
            <a:r>
              <a:rPr lang="en-US" dirty="0"/>
              <a:t>. </a:t>
            </a:r>
            <a:r>
              <a:rPr lang="en-US" dirty="0" err="1"/>
              <a:t>Các</a:t>
            </a:r>
            <a:r>
              <a:rPr lang="en-US" dirty="0"/>
              <a:t> </a:t>
            </a:r>
            <a:r>
              <a:rPr lang="en-US" dirty="0" err="1"/>
              <a:t>nhà</a:t>
            </a:r>
            <a:r>
              <a:rPr lang="en-US" dirty="0"/>
              <a:t> </a:t>
            </a:r>
            <a:r>
              <a:rPr lang="en-US" dirty="0" err="1"/>
              <a:t>sản</a:t>
            </a:r>
            <a:r>
              <a:rPr lang="en-US" dirty="0"/>
              <a:t> </a:t>
            </a:r>
            <a:r>
              <a:rPr lang="en-US" dirty="0" err="1"/>
              <a:t>xuất</a:t>
            </a:r>
            <a:r>
              <a:rPr lang="en-US" dirty="0"/>
              <a:t> </a:t>
            </a:r>
            <a:r>
              <a:rPr lang="en-US" dirty="0" err="1"/>
              <a:t>như</a:t>
            </a:r>
            <a:r>
              <a:rPr lang="en-US" dirty="0"/>
              <a:t> Intel, AMD </a:t>
            </a:r>
            <a:r>
              <a:rPr lang="en-US" dirty="0" err="1"/>
              <a:t>buộc</a:t>
            </a:r>
            <a:r>
              <a:rPr lang="en-US" dirty="0"/>
              <a:t> </a:t>
            </a:r>
            <a:r>
              <a:rPr lang="en-US" dirty="0" err="1"/>
              <a:t>phải</a:t>
            </a:r>
            <a:r>
              <a:rPr lang="en-US" dirty="0"/>
              <a:t> </a:t>
            </a:r>
            <a:r>
              <a:rPr lang="en-US" dirty="0" err="1"/>
              <a:t>chuyển</a:t>
            </a:r>
            <a:r>
              <a:rPr lang="en-US" dirty="0"/>
              <a:t> </a:t>
            </a:r>
            <a:r>
              <a:rPr lang="en-US" dirty="0" err="1"/>
              <a:t>hướng</a:t>
            </a:r>
            <a:r>
              <a:rPr lang="en-US" dirty="0"/>
              <a:t> sang </a:t>
            </a:r>
            <a:r>
              <a:rPr lang="en-US" dirty="0" err="1"/>
              <a:t>thiết</a:t>
            </a:r>
            <a:r>
              <a:rPr lang="en-US" dirty="0"/>
              <a:t> </a:t>
            </a:r>
            <a:r>
              <a:rPr lang="en-US" dirty="0" err="1"/>
              <a:t>kế</a:t>
            </a:r>
            <a:r>
              <a:rPr lang="en-US" dirty="0"/>
              <a:t> </a:t>
            </a:r>
            <a:r>
              <a:rPr lang="en-US" dirty="0" err="1"/>
              <a:t>đa</a:t>
            </a:r>
            <a:r>
              <a:rPr lang="en-US" dirty="0"/>
              <a:t> </a:t>
            </a:r>
            <a:r>
              <a:rPr lang="en-US" dirty="0" err="1"/>
              <a:t>lõi</a:t>
            </a:r>
            <a:r>
              <a:rPr lang="en-US" dirty="0"/>
              <a:t> (dual‑core, quad‑core, </a:t>
            </a:r>
            <a:r>
              <a:rPr lang="en-US" dirty="0" err="1"/>
              <a:t>rồi</a:t>
            </a:r>
            <a:r>
              <a:rPr lang="en-US" dirty="0"/>
              <a:t> </a:t>
            </a:r>
            <a:r>
              <a:rPr lang="en-US" dirty="0" err="1"/>
              <a:t>nhiều</a:t>
            </a:r>
            <a:r>
              <a:rPr lang="en-US" dirty="0"/>
              <a:t> </a:t>
            </a:r>
            <a:r>
              <a:rPr lang="en-US" dirty="0" err="1"/>
              <a:t>lõi</a:t>
            </a:r>
            <a:r>
              <a:rPr lang="en-US" dirty="0"/>
              <a:t> </a:t>
            </a:r>
            <a:r>
              <a:rPr lang="en-US" dirty="0" err="1"/>
              <a:t>hơn</a:t>
            </a:r>
            <a:r>
              <a:rPr lang="en-US" dirty="0"/>
              <a:t>) </a:t>
            </a:r>
            <a:r>
              <a:rPr lang="en-US" dirty="0" err="1"/>
              <a:t>để</a:t>
            </a:r>
            <a:r>
              <a:rPr lang="en-US" dirty="0"/>
              <a:t> </a:t>
            </a:r>
            <a:r>
              <a:rPr lang="en-US" dirty="0" err="1"/>
              <a:t>tiếp</a:t>
            </a:r>
            <a:r>
              <a:rPr lang="en-US" dirty="0"/>
              <a:t> </a:t>
            </a:r>
            <a:r>
              <a:rPr lang="en-US" dirty="0" err="1"/>
              <a:t>tục</a:t>
            </a:r>
            <a:r>
              <a:rPr lang="en-US" dirty="0"/>
              <a:t> </a:t>
            </a:r>
            <a:r>
              <a:rPr lang="en-US" dirty="0" err="1"/>
              <a:t>cải</a:t>
            </a:r>
            <a:r>
              <a:rPr lang="en-US" dirty="0"/>
              <a:t> </a:t>
            </a:r>
            <a:r>
              <a:rPr lang="en-US" dirty="0" err="1"/>
              <a:t>thiện</a:t>
            </a:r>
            <a:r>
              <a:rPr lang="en-US" dirty="0"/>
              <a:t> </a:t>
            </a:r>
            <a:r>
              <a:rPr lang="en-US" dirty="0" err="1"/>
              <a:t>hiệu</a:t>
            </a:r>
            <a:r>
              <a:rPr lang="en-US" dirty="0"/>
              <a:t> </a:t>
            </a:r>
            <a:r>
              <a:rPr lang="en-US" dirty="0" err="1"/>
              <a:t>năng</a:t>
            </a:r>
            <a:r>
              <a:rPr lang="en-US" dirty="0"/>
              <a:t>.</a:t>
            </a:r>
          </a:p>
          <a:p>
            <a:endParaRPr lang="en-US" dirty="0"/>
          </a:p>
          <a:p>
            <a:r>
              <a:rPr lang="en-US" dirty="0" err="1"/>
              <a:t>Đòi</a:t>
            </a:r>
            <a:r>
              <a:rPr lang="en-US" dirty="0"/>
              <a:t> </a:t>
            </a:r>
            <a:r>
              <a:rPr lang="en-US" dirty="0" err="1"/>
              <a:t>hỏi</a:t>
            </a:r>
            <a:r>
              <a:rPr lang="en-US" dirty="0"/>
              <a:t> song </a:t>
            </a:r>
            <a:r>
              <a:rPr lang="en-US" dirty="0" err="1"/>
              <a:t>song</a:t>
            </a:r>
            <a:r>
              <a:rPr lang="en-US" dirty="0"/>
              <a:t> </a:t>
            </a:r>
            <a:r>
              <a:rPr lang="en-US" dirty="0" err="1"/>
              <a:t>hoá</a:t>
            </a:r>
            <a:r>
              <a:rPr lang="en-US" dirty="0"/>
              <a:t>: </a:t>
            </a:r>
            <a:r>
              <a:rPr lang="en-US" dirty="0" err="1"/>
              <a:t>Ứng</a:t>
            </a:r>
            <a:r>
              <a:rPr lang="en-US" dirty="0"/>
              <a:t> </a:t>
            </a:r>
            <a:r>
              <a:rPr lang="en-US" dirty="0" err="1"/>
              <a:t>dụng</a:t>
            </a:r>
            <a:r>
              <a:rPr lang="en-US" dirty="0"/>
              <a:t> </a:t>
            </a:r>
            <a:r>
              <a:rPr lang="en-US" dirty="0" err="1"/>
              <a:t>hiện</a:t>
            </a:r>
            <a:r>
              <a:rPr lang="en-US" dirty="0"/>
              <a:t> </a:t>
            </a:r>
            <a:r>
              <a:rPr lang="en-US" dirty="0" err="1"/>
              <a:t>đại</a:t>
            </a:r>
            <a:r>
              <a:rPr lang="en-US" dirty="0"/>
              <a:t> (AI, big data, rendering </a:t>
            </a:r>
            <a:r>
              <a:rPr lang="en-US" dirty="0" err="1"/>
              <a:t>phim</a:t>
            </a:r>
            <a:r>
              <a:rPr lang="en-US" dirty="0"/>
              <a:t>, </a:t>
            </a:r>
            <a:r>
              <a:rPr lang="en-US" dirty="0" err="1"/>
              <a:t>mô</a:t>
            </a:r>
            <a:r>
              <a:rPr lang="en-US" dirty="0"/>
              <a:t> </a:t>
            </a:r>
            <a:r>
              <a:rPr lang="en-US" dirty="0" err="1"/>
              <a:t>phỏng</a:t>
            </a:r>
            <a:r>
              <a:rPr lang="en-US" dirty="0"/>
              <a:t> </a:t>
            </a:r>
            <a:r>
              <a:rPr lang="en-US" dirty="0" err="1"/>
              <a:t>khoa</a:t>
            </a:r>
            <a:r>
              <a:rPr lang="en-US" dirty="0"/>
              <a:t> </a:t>
            </a:r>
            <a:r>
              <a:rPr lang="en-US" dirty="0" err="1"/>
              <a:t>học</a:t>
            </a:r>
            <a:r>
              <a:rPr lang="en-US" dirty="0"/>
              <a:t>) </a:t>
            </a:r>
            <a:r>
              <a:rPr lang="en-US" dirty="0" err="1"/>
              <a:t>xử</a:t>
            </a:r>
            <a:r>
              <a:rPr lang="en-US" dirty="0"/>
              <a:t> </a:t>
            </a:r>
            <a:r>
              <a:rPr lang="en-US" dirty="0" err="1"/>
              <a:t>lý</a:t>
            </a:r>
            <a:r>
              <a:rPr lang="en-US" dirty="0"/>
              <a:t> </a:t>
            </a:r>
            <a:r>
              <a:rPr lang="en-US" dirty="0" err="1"/>
              <a:t>khối</a:t>
            </a:r>
            <a:r>
              <a:rPr lang="en-US" dirty="0"/>
              <a:t> </a:t>
            </a:r>
            <a:r>
              <a:rPr lang="en-US" dirty="0" err="1"/>
              <a:t>lượng</a:t>
            </a:r>
            <a:r>
              <a:rPr lang="en-US" dirty="0"/>
              <a:t> </a:t>
            </a:r>
            <a:r>
              <a:rPr lang="en-US" dirty="0" err="1"/>
              <a:t>dữ</a:t>
            </a:r>
            <a:r>
              <a:rPr lang="en-US" dirty="0"/>
              <a:t> </a:t>
            </a:r>
            <a:r>
              <a:rPr lang="en-US" dirty="0" err="1"/>
              <a:t>liệu</a:t>
            </a:r>
            <a:r>
              <a:rPr lang="en-US" dirty="0"/>
              <a:t> </a:t>
            </a:r>
            <a:r>
              <a:rPr lang="en-US" dirty="0" err="1"/>
              <a:t>khổng</a:t>
            </a:r>
            <a:r>
              <a:rPr lang="en-US" dirty="0"/>
              <a:t> </a:t>
            </a:r>
            <a:r>
              <a:rPr lang="en-US" dirty="0" err="1"/>
              <a:t>lồ</a:t>
            </a:r>
            <a:r>
              <a:rPr lang="en-US" dirty="0"/>
              <a:t>, </a:t>
            </a:r>
            <a:r>
              <a:rPr lang="en-US" dirty="0" err="1"/>
              <a:t>nếu</a:t>
            </a:r>
            <a:r>
              <a:rPr lang="en-US" dirty="0"/>
              <a:t> </a:t>
            </a:r>
            <a:r>
              <a:rPr lang="en-US" dirty="0" err="1"/>
              <a:t>chỉ</a:t>
            </a:r>
            <a:r>
              <a:rPr lang="en-US" dirty="0"/>
              <a:t> </a:t>
            </a:r>
            <a:r>
              <a:rPr lang="en-US" dirty="0" err="1"/>
              <a:t>dựa</a:t>
            </a:r>
            <a:r>
              <a:rPr lang="en-US" dirty="0"/>
              <a:t> </a:t>
            </a:r>
            <a:r>
              <a:rPr lang="en-US" dirty="0" err="1"/>
              <a:t>vào</a:t>
            </a:r>
            <a:r>
              <a:rPr lang="en-US" dirty="0"/>
              <a:t> </a:t>
            </a:r>
            <a:r>
              <a:rPr lang="en-US" dirty="0" err="1"/>
              <a:t>một</a:t>
            </a:r>
            <a:r>
              <a:rPr lang="en-US" dirty="0"/>
              <a:t> </a:t>
            </a:r>
            <a:r>
              <a:rPr lang="en-US" dirty="0" err="1"/>
              <a:t>luồng</a:t>
            </a:r>
            <a:r>
              <a:rPr lang="en-US" dirty="0"/>
              <a:t> </a:t>
            </a:r>
            <a:r>
              <a:rPr lang="en-US" dirty="0" err="1"/>
              <a:t>duy</a:t>
            </a:r>
            <a:r>
              <a:rPr lang="en-US" dirty="0"/>
              <a:t> </a:t>
            </a:r>
            <a:r>
              <a:rPr lang="en-US" dirty="0" err="1"/>
              <a:t>nhất</a:t>
            </a:r>
            <a:r>
              <a:rPr lang="en-US" dirty="0"/>
              <a:t> </a:t>
            </a:r>
            <a:r>
              <a:rPr lang="en-US" dirty="0" err="1"/>
              <a:t>sẽ</a:t>
            </a:r>
            <a:r>
              <a:rPr lang="en-US" dirty="0"/>
              <a:t> </a:t>
            </a:r>
            <a:r>
              <a:rPr lang="en-US" dirty="0" err="1"/>
              <a:t>rất</a:t>
            </a:r>
            <a:r>
              <a:rPr lang="en-US" dirty="0"/>
              <a:t> </a:t>
            </a:r>
            <a:r>
              <a:rPr lang="en-US" dirty="0" err="1"/>
              <a:t>chậm</a:t>
            </a:r>
            <a:r>
              <a:rPr lang="en-US" dirty="0"/>
              <a:t>. Multithreading </a:t>
            </a:r>
            <a:r>
              <a:rPr lang="en-US" dirty="0" err="1"/>
              <a:t>trở</a:t>
            </a:r>
            <a:r>
              <a:rPr lang="en-US" dirty="0"/>
              <a:t> </a:t>
            </a:r>
            <a:r>
              <a:rPr lang="en-US" dirty="0" err="1"/>
              <a:t>thành</a:t>
            </a:r>
            <a:r>
              <a:rPr lang="en-US" dirty="0"/>
              <a:t> </a:t>
            </a:r>
            <a:r>
              <a:rPr lang="en-US" dirty="0" err="1"/>
              <a:t>giải</a:t>
            </a:r>
            <a:r>
              <a:rPr lang="en-US" dirty="0"/>
              <a:t> </a:t>
            </a:r>
            <a:r>
              <a:rPr lang="en-US" dirty="0" err="1"/>
              <a:t>pháp</a:t>
            </a:r>
            <a:r>
              <a:rPr lang="en-US" dirty="0"/>
              <a:t> </a:t>
            </a:r>
            <a:r>
              <a:rPr lang="en-US" dirty="0" err="1"/>
              <a:t>tối</a:t>
            </a:r>
            <a:r>
              <a:rPr lang="en-US" dirty="0"/>
              <a:t> </a:t>
            </a:r>
            <a:r>
              <a:rPr lang="en-US" dirty="0" err="1"/>
              <a:t>ưu</a:t>
            </a:r>
            <a:r>
              <a:rPr lang="en-US" dirty="0"/>
              <a:t> </a:t>
            </a:r>
            <a:r>
              <a:rPr lang="en-US" dirty="0" err="1"/>
              <a:t>để</a:t>
            </a:r>
            <a:r>
              <a:rPr lang="en-US" dirty="0"/>
              <a:t> </a:t>
            </a:r>
            <a:r>
              <a:rPr lang="en-US" dirty="0" err="1"/>
              <a:t>tận</a:t>
            </a:r>
            <a:r>
              <a:rPr lang="en-US" dirty="0"/>
              <a:t> </a:t>
            </a:r>
            <a:r>
              <a:rPr lang="en-US" dirty="0" err="1"/>
              <a:t>dụng</a:t>
            </a:r>
            <a:r>
              <a:rPr lang="en-US" dirty="0"/>
              <a:t> </a:t>
            </a:r>
            <a:r>
              <a:rPr lang="en-US" dirty="0" err="1"/>
              <a:t>hết</a:t>
            </a:r>
            <a:r>
              <a:rPr lang="en-US" dirty="0"/>
              <a:t> </a:t>
            </a:r>
            <a:r>
              <a:rPr lang="en-US" dirty="0" err="1"/>
              <a:t>các</a:t>
            </a:r>
            <a:r>
              <a:rPr lang="en-US" dirty="0"/>
              <a:t> </a:t>
            </a:r>
            <a:r>
              <a:rPr lang="en-US" dirty="0" err="1"/>
              <a:t>lõi</a:t>
            </a:r>
            <a:r>
              <a:rPr lang="en-US" dirty="0"/>
              <a:t> </a:t>
            </a:r>
            <a:r>
              <a:rPr lang="en-US" dirty="0" err="1"/>
              <a:t>vật</a:t>
            </a:r>
            <a:r>
              <a:rPr lang="en-US" dirty="0"/>
              <a:t> </a:t>
            </a:r>
            <a:r>
              <a:rPr lang="en-US" dirty="0" err="1"/>
              <a:t>lý</a:t>
            </a:r>
            <a:r>
              <a:rPr lang="en-US" dirty="0"/>
              <a:t>, </a:t>
            </a:r>
            <a:r>
              <a:rPr lang="en-US" dirty="0" err="1"/>
              <a:t>tăng</a:t>
            </a:r>
            <a:r>
              <a:rPr lang="en-US" dirty="0"/>
              <a:t> throughput </a:t>
            </a:r>
            <a:r>
              <a:rPr lang="en-US" dirty="0" err="1"/>
              <a:t>và</a:t>
            </a:r>
            <a:r>
              <a:rPr lang="en-US" dirty="0"/>
              <a:t> </a:t>
            </a:r>
            <a:r>
              <a:rPr lang="en-US" dirty="0" err="1"/>
              <a:t>giảm</a:t>
            </a:r>
            <a:r>
              <a:rPr lang="en-US" dirty="0"/>
              <a:t> </a:t>
            </a:r>
            <a:r>
              <a:rPr lang="en-US" dirty="0" err="1"/>
              <a:t>thời</a:t>
            </a:r>
            <a:r>
              <a:rPr lang="en-US" dirty="0"/>
              <a:t> </a:t>
            </a:r>
            <a:r>
              <a:rPr lang="en-US" dirty="0" err="1"/>
              <a:t>gian</a:t>
            </a:r>
            <a:r>
              <a:rPr lang="en-US" dirty="0"/>
              <a:t> </a:t>
            </a:r>
            <a:r>
              <a:rPr lang="en-US" dirty="0" err="1"/>
              <a:t>phản</a:t>
            </a:r>
            <a:r>
              <a:rPr lang="en-US" dirty="0"/>
              <a:t> </a:t>
            </a:r>
            <a:r>
              <a:rPr lang="en-US" dirty="0" err="1"/>
              <a:t>hồi</a:t>
            </a:r>
            <a:r>
              <a:rPr lang="en-US" dirty="0"/>
              <a:t>.</a:t>
            </a:r>
          </a:p>
          <a:p>
            <a:endParaRPr lang="en-US" dirty="0"/>
          </a:p>
          <a:p>
            <a:r>
              <a:rPr lang="en-US" dirty="0"/>
              <a:t>1.2 </a:t>
            </a:r>
            <a:r>
              <a:rPr lang="en-US" dirty="0" err="1"/>
              <a:t>Nhu</a:t>
            </a:r>
            <a:r>
              <a:rPr lang="en-US" dirty="0"/>
              <a:t> </a:t>
            </a:r>
            <a:r>
              <a:rPr lang="en-US" dirty="0" err="1"/>
              <a:t>cầu</a:t>
            </a:r>
            <a:r>
              <a:rPr lang="en-US" dirty="0"/>
              <a:t> </a:t>
            </a:r>
            <a:r>
              <a:rPr lang="en-US" dirty="0" err="1"/>
              <a:t>nâng</a:t>
            </a:r>
            <a:r>
              <a:rPr lang="en-US" dirty="0"/>
              <a:t> </a:t>
            </a:r>
            <a:r>
              <a:rPr lang="en-US" dirty="0" err="1"/>
              <a:t>cao</a:t>
            </a:r>
            <a:r>
              <a:rPr lang="en-US" dirty="0"/>
              <a:t> </a:t>
            </a:r>
            <a:r>
              <a:rPr lang="en-US" dirty="0" err="1"/>
              <a:t>hiệu</a:t>
            </a:r>
            <a:r>
              <a:rPr lang="en-US" dirty="0"/>
              <a:t> </a:t>
            </a:r>
            <a:r>
              <a:rPr lang="en-US" dirty="0" err="1"/>
              <a:t>quả</a:t>
            </a:r>
            <a:r>
              <a:rPr lang="en-US" dirty="0"/>
              <a:t> </a:t>
            </a:r>
            <a:r>
              <a:rPr lang="en-US" dirty="0" err="1"/>
              <a:t>sử</a:t>
            </a:r>
            <a:r>
              <a:rPr lang="en-US" dirty="0"/>
              <a:t> </a:t>
            </a:r>
            <a:r>
              <a:rPr lang="en-US" dirty="0" err="1"/>
              <a:t>dụng</a:t>
            </a:r>
            <a:r>
              <a:rPr lang="en-US" dirty="0"/>
              <a:t> </a:t>
            </a:r>
            <a:r>
              <a:rPr lang="en-US" dirty="0" err="1"/>
              <a:t>tài</a:t>
            </a:r>
            <a:r>
              <a:rPr lang="en-US" dirty="0"/>
              <a:t> </a:t>
            </a:r>
            <a:r>
              <a:rPr lang="en-US" dirty="0" err="1"/>
              <a:t>nguyên</a:t>
            </a:r>
            <a:endParaRPr lang="en-US" dirty="0"/>
          </a:p>
          <a:p>
            <a:r>
              <a:rPr lang="en-US" dirty="0"/>
              <a:t>Chi </a:t>
            </a:r>
            <a:r>
              <a:rPr lang="en-US" dirty="0" err="1"/>
              <a:t>phí</a:t>
            </a:r>
            <a:r>
              <a:rPr lang="en-US" dirty="0"/>
              <a:t> </a:t>
            </a:r>
            <a:r>
              <a:rPr lang="en-US" dirty="0" err="1"/>
              <a:t>hạ</a:t>
            </a:r>
            <a:r>
              <a:rPr lang="en-US" dirty="0"/>
              <a:t> </a:t>
            </a:r>
            <a:r>
              <a:rPr lang="en-US" dirty="0" err="1"/>
              <a:t>tầng</a:t>
            </a:r>
            <a:r>
              <a:rPr lang="en-US" dirty="0"/>
              <a:t>: </a:t>
            </a:r>
            <a:r>
              <a:rPr lang="en-US" dirty="0" err="1"/>
              <a:t>Việc</a:t>
            </a:r>
            <a:r>
              <a:rPr lang="en-US" dirty="0"/>
              <a:t> </a:t>
            </a:r>
            <a:r>
              <a:rPr lang="en-US" dirty="0" err="1"/>
              <a:t>mua</a:t>
            </a:r>
            <a:r>
              <a:rPr lang="en-US" dirty="0"/>
              <a:t> </a:t>
            </a:r>
            <a:r>
              <a:rPr lang="en-US" dirty="0" err="1"/>
              <a:t>thêm</a:t>
            </a:r>
            <a:r>
              <a:rPr lang="en-US" dirty="0"/>
              <a:t> server </a:t>
            </a:r>
            <a:r>
              <a:rPr lang="en-US" dirty="0" err="1"/>
              <a:t>để</a:t>
            </a:r>
            <a:r>
              <a:rPr lang="en-US" dirty="0"/>
              <a:t> </a:t>
            </a:r>
            <a:r>
              <a:rPr lang="en-US" dirty="0" err="1"/>
              <a:t>tăng</a:t>
            </a:r>
            <a:r>
              <a:rPr lang="en-US" dirty="0"/>
              <a:t> </a:t>
            </a:r>
            <a:r>
              <a:rPr lang="en-US" dirty="0" err="1"/>
              <a:t>hiệu</a:t>
            </a:r>
            <a:r>
              <a:rPr lang="en-US" dirty="0"/>
              <a:t> </a:t>
            </a:r>
            <a:r>
              <a:rPr lang="en-US" dirty="0" err="1"/>
              <a:t>năng</a:t>
            </a:r>
            <a:r>
              <a:rPr lang="en-US" dirty="0"/>
              <a:t> song </a:t>
            </a:r>
            <a:r>
              <a:rPr lang="en-US" dirty="0" err="1"/>
              <a:t>song</a:t>
            </a:r>
            <a:r>
              <a:rPr lang="en-US" dirty="0"/>
              <a:t> </a:t>
            </a:r>
            <a:r>
              <a:rPr lang="en-US" dirty="0" err="1"/>
              <a:t>tốn</a:t>
            </a:r>
            <a:r>
              <a:rPr lang="en-US" dirty="0"/>
              <a:t> </a:t>
            </a:r>
            <a:r>
              <a:rPr lang="en-US" dirty="0" err="1"/>
              <a:t>kém</a:t>
            </a:r>
            <a:r>
              <a:rPr lang="en-US" dirty="0"/>
              <a:t> </a:t>
            </a:r>
            <a:r>
              <a:rPr lang="en-US" dirty="0" err="1"/>
              <a:t>cả</a:t>
            </a:r>
            <a:r>
              <a:rPr lang="en-US" dirty="0"/>
              <a:t> </a:t>
            </a:r>
            <a:r>
              <a:rPr lang="en-US" dirty="0" err="1"/>
              <a:t>về</a:t>
            </a:r>
            <a:r>
              <a:rPr lang="en-US" dirty="0"/>
              <a:t> </a:t>
            </a:r>
            <a:r>
              <a:rPr lang="en-US" dirty="0" err="1"/>
              <a:t>phần</a:t>
            </a:r>
            <a:r>
              <a:rPr lang="en-US" dirty="0"/>
              <a:t> </a:t>
            </a:r>
            <a:r>
              <a:rPr lang="en-US" dirty="0" err="1"/>
              <a:t>cứng</a:t>
            </a:r>
            <a:r>
              <a:rPr lang="en-US" dirty="0"/>
              <a:t> </a:t>
            </a:r>
            <a:r>
              <a:rPr lang="en-US" dirty="0" err="1"/>
              <a:t>lẫn</a:t>
            </a:r>
            <a:r>
              <a:rPr lang="en-US" dirty="0"/>
              <a:t> </a:t>
            </a:r>
            <a:r>
              <a:rPr lang="en-US" dirty="0" err="1"/>
              <a:t>quản</a:t>
            </a:r>
            <a:r>
              <a:rPr lang="en-US" dirty="0"/>
              <a:t> </a:t>
            </a:r>
            <a:r>
              <a:rPr lang="en-US" dirty="0" err="1"/>
              <a:t>trị</a:t>
            </a:r>
            <a:r>
              <a:rPr lang="en-US" dirty="0"/>
              <a:t>. </a:t>
            </a:r>
            <a:r>
              <a:rPr lang="en-US" dirty="0" err="1"/>
              <a:t>Thay</a:t>
            </a:r>
            <a:r>
              <a:rPr lang="en-US" dirty="0"/>
              <a:t> </a:t>
            </a:r>
            <a:r>
              <a:rPr lang="en-US" dirty="0" err="1"/>
              <a:t>vào</a:t>
            </a:r>
            <a:r>
              <a:rPr lang="en-US" dirty="0"/>
              <a:t> </a:t>
            </a:r>
            <a:r>
              <a:rPr lang="en-US" dirty="0" err="1"/>
              <a:t>đó</a:t>
            </a:r>
            <a:r>
              <a:rPr lang="en-US" dirty="0"/>
              <a:t>, </a:t>
            </a:r>
            <a:r>
              <a:rPr lang="en-US" dirty="0" err="1"/>
              <a:t>tận</a:t>
            </a:r>
            <a:r>
              <a:rPr lang="en-US" dirty="0"/>
              <a:t> </a:t>
            </a:r>
            <a:r>
              <a:rPr lang="en-US" dirty="0" err="1"/>
              <a:t>dụng</a:t>
            </a:r>
            <a:r>
              <a:rPr lang="en-US" dirty="0"/>
              <a:t> </a:t>
            </a:r>
            <a:r>
              <a:rPr lang="en-US" dirty="0" err="1"/>
              <a:t>đa</a:t>
            </a:r>
            <a:r>
              <a:rPr lang="en-US" dirty="0"/>
              <a:t> </a:t>
            </a:r>
            <a:r>
              <a:rPr lang="en-US" dirty="0" err="1"/>
              <a:t>luồng</a:t>
            </a:r>
            <a:r>
              <a:rPr lang="en-US" dirty="0"/>
              <a:t> </a:t>
            </a:r>
            <a:r>
              <a:rPr lang="en-US" dirty="0" err="1"/>
              <a:t>trên</a:t>
            </a:r>
            <a:r>
              <a:rPr lang="en-US" dirty="0"/>
              <a:t> </a:t>
            </a:r>
            <a:r>
              <a:rPr lang="en-US" dirty="0" err="1"/>
              <a:t>cùng</a:t>
            </a:r>
            <a:r>
              <a:rPr lang="en-US" dirty="0"/>
              <a:t> </a:t>
            </a:r>
            <a:r>
              <a:rPr lang="en-US" dirty="0" err="1"/>
              <a:t>một</a:t>
            </a:r>
            <a:r>
              <a:rPr lang="en-US" dirty="0"/>
              <a:t> </a:t>
            </a:r>
            <a:r>
              <a:rPr lang="en-US" dirty="0" err="1"/>
              <a:t>máy</a:t>
            </a:r>
            <a:r>
              <a:rPr lang="en-US" dirty="0"/>
              <a:t> </a:t>
            </a:r>
            <a:r>
              <a:rPr lang="en-US" dirty="0" err="1"/>
              <a:t>giúp</a:t>
            </a:r>
            <a:r>
              <a:rPr lang="en-US" dirty="0"/>
              <a:t> </a:t>
            </a:r>
            <a:r>
              <a:rPr lang="en-US" dirty="0" err="1"/>
              <a:t>tiết</a:t>
            </a:r>
            <a:r>
              <a:rPr lang="en-US" dirty="0"/>
              <a:t> </a:t>
            </a:r>
            <a:r>
              <a:rPr lang="en-US" dirty="0" err="1"/>
              <a:t>kiệm</a:t>
            </a:r>
            <a:r>
              <a:rPr lang="en-US" dirty="0"/>
              <a:t> </a:t>
            </a:r>
            <a:r>
              <a:rPr lang="en-US" dirty="0" err="1"/>
              <a:t>đáng</a:t>
            </a:r>
            <a:r>
              <a:rPr lang="en-US" dirty="0"/>
              <a:t> </a:t>
            </a:r>
            <a:r>
              <a:rPr lang="en-US" dirty="0" err="1"/>
              <a:t>kể</a:t>
            </a:r>
            <a:r>
              <a:rPr lang="en-US" dirty="0"/>
              <a:t> chi </a:t>
            </a:r>
            <a:r>
              <a:rPr lang="en-US" dirty="0" err="1"/>
              <a:t>phí</a:t>
            </a:r>
            <a:r>
              <a:rPr lang="en-US" dirty="0"/>
              <a:t> </a:t>
            </a:r>
            <a:r>
              <a:rPr lang="en-US" dirty="0" err="1"/>
              <a:t>đầu</a:t>
            </a:r>
            <a:r>
              <a:rPr lang="en-US" dirty="0"/>
              <a:t> </a:t>
            </a:r>
            <a:r>
              <a:rPr lang="en-US" dirty="0" err="1"/>
              <a:t>tư</a:t>
            </a:r>
            <a:r>
              <a:rPr lang="en-US" dirty="0"/>
              <a:t> </a:t>
            </a:r>
            <a:r>
              <a:rPr lang="en-US" dirty="0" err="1"/>
              <a:t>và</a:t>
            </a:r>
            <a:r>
              <a:rPr lang="en-US" dirty="0"/>
              <a:t> </a:t>
            </a:r>
            <a:r>
              <a:rPr lang="en-US" dirty="0" err="1"/>
              <a:t>vận</a:t>
            </a:r>
            <a:r>
              <a:rPr lang="en-US" dirty="0"/>
              <a:t> </a:t>
            </a:r>
            <a:r>
              <a:rPr lang="en-US" dirty="0" err="1"/>
              <a:t>hành</a:t>
            </a:r>
            <a:r>
              <a:rPr lang="en-US" dirty="0"/>
              <a:t>.</a:t>
            </a:r>
          </a:p>
          <a:p>
            <a:endParaRPr lang="en-US" dirty="0"/>
          </a:p>
          <a:p>
            <a:r>
              <a:rPr lang="en-US" dirty="0" err="1"/>
              <a:t>Tối</a:t>
            </a:r>
            <a:r>
              <a:rPr lang="en-US" dirty="0"/>
              <a:t> </a:t>
            </a:r>
            <a:r>
              <a:rPr lang="en-US" dirty="0" err="1"/>
              <a:t>ưu</a:t>
            </a:r>
            <a:r>
              <a:rPr lang="en-US" dirty="0"/>
              <a:t> </a:t>
            </a:r>
            <a:r>
              <a:rPr lang="en-US" dirty="0" err="1"/>
              <a:t>hóa</a:t>
            </a:r>
            <a:r>
              <a:rPr lang="en-US" dirty="0"/>
              <a:t> </a:t>
            </a:r>
            <a:r>
              <a:rPr lang="en-US" dirty="0" err="1"/>
              <a:t>ồn</a:t>
            </a:r>
            <a:r>
              <a:rPr lang="en-US" dirty="0"/>
              <a:t> </a:t>
            </a:r>
            <a:r>
              <a:rPr lang="en-US" dirty="0" err="1"/>
              <a:t>định</a:t>
            </a:r>
            <a:r>
              <a:rPr lang="en-US" dirty="0"/>
              <a:t>: </a:t>
            </a:r>
            <a:r>
              <a:rPr lang="en-US" dirty="0" err="1"/>
              <a:t>Sự</a:t>
            </a:r>
            <a:r>
              <a:rPr lang="en-US" dirty="0"/>
              <a:t> </a:t>
            </a:r>
            <a:r>
              <a:rPr lang="en-US" dirty="0" err="1"/>
              <a:t>cạnh</a:t>
            </a:r>
            <a:r>
              <a:rPr lang="en-US" dirty="0"/>
              <a:t> </a:t>
            </a:r>
            <a:r>
              <a:rPr lang="en-US" dirty="0" err="1"/>
              <a:t>tranh</a:t>
            </a:r>
            <a:r>
              <a:rPr lang="en-US" dirty="0"/>
              <a:t> </a:t>
            </a:r>
            <a:r>
              <a:rPr lang="en-US" dirty="0" err="1"/>
              <a:t>giữa</a:t>
            </a:r>
            <a:r>
              <a:rPr lang="en-US" dirty="0"/>
              <a:t> threads </a:t>
            </a:r>
            <a:r>
              <a:rPr lang="en-US" dirty="0" err="1"/>
              <a:t>lên</a:t>
            </a:r>
            <a:r>
              <a:rPr lang="en-US" dirty="0"/>
              <a:t> cache </a:t>
            </a:r>
            <a:r>
              <a:rPr lang="en-US" dirty="0" err="1"/>
              <a:t>và</a:t>
            </a:r>
            <a:r>
              <a:rPr lang="en-US" dirty="0"/>
              <a:t> </a:t>
            </a:r>
            <a:r>
              <a:rPr lang="en-US" dirty="0" err="1"/>
              <a:t>bộ</a:t>
            </a:r>
            <a:r>
              <a:rPr lang="en-US" dirty="0"/>
              <a:t> </a:t>
            </a:r>
            <a:r>
              <a:rPr lang="en-US" dirty="0" err="1"/>
              <a:t>nhớ</a:t>
            </a:r>
            <a:r>
              <a:rPr lang="en-US" dirty="0"/>
              <a:t> </a:t>
            </a:r>
            <a:r>
              <a:rPr lang="en-US" dirty="0" err="1"/>
              <a:t>phải</a:t>
            </a:r>
            <a:r>
              <a:rPr lang="en-US" dirty="0"/>
              <a:t> </a:t>
            </a:r>
            <a:r>
              <a:rPr lang="en-US" dirty="0" err="1"/>
              <a:t>được</a:t>
            </a:r>
            <a:r>
              <a:rPr lang="en-US" dirty="0"/>
              <a:t> </a:t>
            </a:r>
            <a:r>
              <a:rPr lang="en-US" dirty="0" err="1"/>
              <a:t>điều</a:t>
            </a:r>
            <a:r>
              <a:rPr lang="en-US" dirty="0"/>
              <a:t> </a:t>
            </a:r>
            <a:r>
              <a:rPr lang="en-US" dirty="0" err="1"/>
              <a:t>phối</a:t>
            </a:r>
            <a:r>
              <a:rPr lang="en-US" dirty="0"/>
              <a:t> </a:t>
            </a:r>
            <a:r>
              <a:rPr lang="en-US" dirty="0" err="1"/>
              <a:t>khéo</a:t>
            </a:r>
            <a:r>
              <a:rPr lang="en-US" dirty="0"/>
              <a:t> </a:t>
            </a:r>
            <a:r>
              <a:rPr lang="en-US" dirty="0" err="1"/>
              <a:t>léo</a:t>
            </a:r>
            <a:r>
              <a:rPr lang="en-US" dirty="0"/>
              <a:t> </a:t>
            </a:r>
            <a:r>
              <a:rPr lang="en-US" dirty="0" err="1"/>
              <a:t>để</a:t>
            </a:r>
            <a:r>
              <a:rPr lang="en-US" dirty="0"/>
              <a:t> </a:t>
            </a:r>
            <a:r>
              <a:rPr lang="en-US" dirty="0" err="1"/>
              <a:t>tránh</a:t>
            </a:r>
            <a:r>
              <a:rPr lang="en-US" dirty="0"/>
              <a:t> “cache thrashing” hay contention. </a:t>
            </a:r>
            <a:r>
              <a:rPr lang="en-US" dirty="0" err="1"/>
              <a:t>Việc</a:t>
            </a:r>
            <a:r>
              <a:rPr lang="en-US" dirty="0"/>
              <a:t> </a:t>
            </a:r>
            <a:r>
              <a:rPr lang="en-US" dirty="0" err="1"/>
              <a:t>nắm</a:t>
            </a:r>
            <a:r>
              <a:rPr lang="en-US" dirty="0"/>
              <a:t> </a:t>
            </a:r>
            <a:r>
              <a:rPr lang="en-US" dirty="0" err="1"/>
              <a:t>vững</a:t>
            </a:r>
            <a:r>
              <a:rPr lang="en-US" dirty="0"/>
              <a:t> </a:t>
            </a:r>
            <a:r>
              <a:rPr lang="en-US" dirty="0" err="1"/>
              <a:t>các</a:t>
            </a:r>
            <a:r>
              <a:rPr lang="en-US" dirty="0"/>
              <a:t> </a:t>
            </a:r>
            <a:r>
              <a:rPr lang="en-US" dirty="0" err="1"/>
              <a:t>kỹ</a:t>
            </a:r>
            <a:r>
              <a:rPr lang="en-US" dirty="0"/>
              <a:t> </a:t>
            </a:r>
            <a:r>
              <a:rPr lang="en-US" dirty="0" err="1"/>
              <a:t>thuật</a:t>
            </a:r>
            <a:r>
              <a:rPr lang="en-US" dirty="0"/>
              <a:t> </a:t>
            </a:r>
            <a:r>
              <a:rPr lang="en-US" dirty="0" err="1"/>
              <a:t>đồng</a:t>
            </a:r>
            <a:r>
              <a:rPr lang="en-US" dirty="0"/>
              <a:t> </a:t>
            </a:r>
            <a:r>
              <a:rPr lang="en-US" dirty="0" err="1"/>
              <a:t>bộ</a:t>
            </a:r>
            <a:r>
              <a:rPr lang="en-US" dirty="0"/>
              <a:t> </a:t>
            </a:r>
            <a:r>
              <a:rPr lang="en-US" dirty="0" err="1"/>
              <a:t>và</a:t>
            </a:r>
            <a:r>
              <a:rPr lang="en-US" dirty="0"/>
              <a:t> scheduling </a:t>
            </a:r>
            <a:r>
              <a:rPr lang="en-US" dirty="0" err="1"/>
              <a:t>là</a:t>
            </a:r>
            <a:r>
              <a:rPr lang="en-US" dirty="0"/>
              <a:t> then </a:t>
            </a:r>
            <a:r>
              <a:rPr lang="en-US" dirty="0" err="1"/>
              <a:t>chốt</a:t>
            </a:r>
            <a:r>
              <a:rPr lang="en-US" dirty="0"/>
              <a:t> </a:t>
            </a:r>
            <a:r>
              <a:rPr lang="en-US" dirty="0" err="1"/>
              <a:t>để</a:t>
            </a:r>
            <a:r>
              <a:rPr lang="en-US" dirty="0"/>
              <a:t> </a:t>
            </a:r>
            <a:r>
              <a:rPr lang="en-US" dirty="0" err="1"/>
              <a:t>đảm</a:t>
            </a:r>
            <a:r>
              <a:rPr lang="en-US" dirty="0"/>
              <a:t> </a:t>
            </a:r>
            <a:r>
              <a:rPr lang="en-US" dirty="0" err="1"/>
              <a:t>bảo</a:t>
            </a:r>
            <a:r>
              <a:rPr lang="en-US" dirty="0"/>
              <a:t> </a:t>
            </a:r>
            <a:r>
              <a:rPr lang="en-US" dirty="0" err="1"/>
              <a:t>hiệu</a:t>
            </a:r>
            <a:r>
              <a:rPr lang="en-US" dirty="0"/>
              <a:t> </a:t>
            </a:r>
            <a:r>
              <a:rPr lang="en-US" dirty="0" err="1"/>
              <a:t>năng</a:t>
            </a:r>
            <a:r>
              <a:rPr lang="en-US" dirty="0"/>
              <a:t> </a:t>
            </a:r>
            <a:r>
              <a:rPr lang="en-US" dirty="0" err="1"/>
              <a:t>cao</a:t>
            </a:r>
            <a:r>
              <a:rPr lang="en-US" dirty="0"/>
              <a:t> </a:t>
            </a:r>
            <a:r>
              <a:rPr lang="en-US" dirty="0" err="1"/>
              <a:t>và</a:t>
            </a:r>
            <a:r>
              <a:rPr lang="en-US" dirty="0"/>
              <a:t> </a:t>
            </a:r>
            <a:r>
              <a:rPr lang="en-US" dirty="0" err="1"/>
              <a:t>ổn</a:t>
            </a:r>
            <a:r>
              <a:rPr lang="en-US" dirty="0"/>
              <a:t> </a:t>
            </a:r>
            <a:r>
              <a:rPr lang="en-US" dirty="0" err="1"/>
              <a:t>định</a:t>
            </a:r>
            <a:r>
              <a:rPr lang="en-US" dirty="0"/>
              <a:t> </a:t>
            </a:r>
            <a:r>
              <a:rPr lang="en-US" dirty="0" err="1"/>
              <a:t>cho</a:t>
            </a:r>
            <a:r>
              <a:rPr lang="en-US" dirty="0"/>
              <a:t> </a:t>
            </a:r>
            <a:r>
              <a:rPr lang="en-US" dirty="0" err="1"/>
              <a:t>ứng</a:t>
            </a:r>
            <a:r>
              <a:rPr lang="en-US" dirty="0"/>
              <a:t> </a:t>
            </a:r>
            <a:r>
              <a:rPr lang="en-US" dirty="0" err="1"/>
              <a:t>dụng</a:t>
            </a:r>
            <a:r>
              <a:rPr lang="en-US" dirty="0"/>
              <a:t>.</a:t>
            </a:r>
          </a:p>
          <a:p>
            <a:endParaRPr lang="en-US" dirty="0"/>
          </a:p>
          <a:p>
            <a:r>
              <a:rPr lang="en-US" dirty="0"/>
              <a:t>1.3 </a:t>
            </a:r>
            <a:r>
              <a:rPr lang="en-US" dirty="0" err="1"/>
              <a:t>Sự</a:t>
            </a:r>
            <a:r>
              <a:rPr lang="en-US" dirty="0"/>
              <a:t> </a:t>
            </a:r>
            <a:r>
              <a:rPr lang="en-US" dirty="0" err="1"/>
              <a:t>bùng</a:t>
            </a:r>
            <a:r>
              <a:rPr lang="en-US" dirty="0"/>
              <a:t> </a:t>
            </a:r>
            <a:r>
              <a:rPr lang="en-US" dirty="0" err="1"/>
              <a:t>nổ</a:t>
            </a:r>
            <a:r>
              <a:rPr lang="en-US" dirty="0"/>
              <a:t> </a:t>
            </a:r>
            <a:r>
              <a:rPr lang="en-US" dirty="0" err="1"/>
              <a:t>của</a:t>
            </a:r>
            <a:r>
              <a:rPr lang="en-US" dirty="0"/>
              <a:t> </a:t>
            </a:r>
            <a:r>
              <a:rPr lang="en-US" dirty="0" err="1"/>
              <a:t>điện</a:t>
            </a:r>
            <a:r>
              <a:rPr lang="en-US" dirty="0"/>
              <a:t> </a:t>
            </a:r>
            <a:r>
              <a:rPr lang="en-US" dirty="0" err="1"/>
              <a:t>toán</a:t>
            </a:r>
            <a:r>
              <a:rPr lang="en-US" dirty="0"/>
              <a:t> </a:t>
            </a:r>
            <a:r>
              <a:rPr lang="en-US" dirty="0" err="1"/>
              <a:t>ảo</a:t>
            </a:r>
            <a:r>
              <a:rPr lang="en-US" dirty="0"/>
              <a:t> </a:t>
            </a:r>
            <a:r>
              <a:rPr lang="en-US" dirty="0" err="1"/>
              <a:t>hóa</a:t>
            </a:r>
            <a:r>
              <a:rPr lang="en-US" dirty="0"/>
              <a:t> </a:t>
            </a:r>
            <a:r>
              <a:rPr lang="en-US" dirty="0" err="1"/>
              <a:t>và</a:t>
            </a:r>
            <a:r>
              <a:rPr lang="en-US" dirty="0"/>
              <a:t> </a:t>
            </a:r>
            <a:r>
              <a:rPr lang="en-US" dirty="0" err="1"/>
              <a:t>môi</a:t>
            </a:r>
            <a:r>
              <a:rPr lang="en-US" dirty="0"/>
              <a:t> </a:t>
            </a:r>
            <a:r>
              <a:rPr lang="en-US" dirty="0" err="1"/>
              <a:t>trường</a:t>
            </a:r>
            <a:r>
              <a:rPr lang="en-US" dirty="0"/>
              <a:t> </a:t>
            </a:r>
            <a:r>
              <a:rPr lang="en-US" dirty="0" err="1"/>
              <a:t>phân</a:t>
            </a:r>
            <a:r>
              <a:rPr lang="en-US" dirty="0"/>
              <a:t> </a:t>
            </a:r>
            <a:r>
              <a:rPr lang="en-US" dirty="0" err="1"/>
              <a:t>tán</a:t>
            </a:r>
            <a:endParaRPr lang="en-US" dirty="0"/>
          </a:p>
          <a:p>
            <a:r>
              <a:rPr lang="en-US" dirty="0"/>
              <a:t>Cloud computing &amp; </a:t>
            </a:r>
            <a:r>
              <a:rPr lang="en-US" dirty="0" err="1"/>
              <a:t>microservices</a:t>
            </a:r>
            <a:r>
              <a:rPr lang="en-US" dirty="0"/>
              <a:t>: </a:t>
            </a:r>
            <a:r>
              <a:rPr lang="en-US" dirty="0" err="1"/>
              <a:t>Các</a:t>
            </a:r>
            <a:r>
              <a:rPr lang="en-US" dirty="0"/>
              <a:t> </a:t>
            </a:r>
            <a:r>
              <a:rPr lang="en-US" dirty="0" err="1"/>
              <a:t>doanh</a:t>
            </a:r>
            <a:r>
              <a:rPr lang="en-US" dirty="0"/>
              <a:t> </a:t>
            </a:r>
            <a:r>
              <a:rPr lang="en-US" dirty="0" err="1"/>
              <a:t>nghiệp</a:t>
            </a:r>
            <a:r>
              <a:rPr lang="en-US" dirty="0"/>
              <a:t> </a:t>
            </a:r>
            <a:r>
              <a:rPr lang="en-US" dirty="0" err="1"/>
              <a:t>ngày</a:t>
            </a:r>
            <a:r>
              <a:rPr lang="en-US" dirty="0"/>
              <a:t> </a:t>
            </a:r>
            <a:r>
              <a:rPr lang="en-US" dirty="0" err="1"/>
              <a:t>càng</a:t>
            </a:r>
            <a:r>
              <a:rPr lang="en-US" dirty="0"/>
              <a:t> </a:t>
            </a:r>
            <a:r>
              <a:rPr lang="en-US" dirty="0" err="1"/>
              <a:t>chuyển</a:t>
            </a:r>
            <a:r>
              <a:rPr lang="en-US" dirty="0"/>
              <a:t> sang </a:t>
            </a:r>
            <a:r>
              <a:rPr lang="en-US" dirty="0" err="1"/>
              <a:t>kiến</a:t>
            </a:r>
            <a:r>
              <a:rPr lang="en-US" dirty="0"/>
              <a:t> </a:t>
            </a:r>
            <a:r>
              <a:rPr lang="en-US" dirty="0" err="1"/>
              <a:t>trúc</a:t>
            </a:r>
            <a:r>
              <a:rPr lang="en-US" dirty="0"/>
              <a:t> </a:t>
            </a:r>
            <a:r>
              <a:rPr lang="en-US" dirty="0" err="1"/>
              <a:t>microservices</a:t>
            </a:r>
            <a:r>
              <a:rPr lang="en-US" dirty="0"/>
              <a:t>, </a:t>
            </a:r>
            <a:r>
              <a:rPr lang="en-US" dirty="0" err="1"/>
              <a:t>triển</a:t>
            </a:r>
            <a:r>
              <a:rPr lang="en-US" dirty="0"/>
              <a:t> </a:t>
            </a:r>
            <a:r>
              <a:rPr lang="en-US" dirty="0" err="1"/>
              <a:t>khai</a:t>
            </a:r>
            <a:r>
              <a:rPr lang="en-US" dirty="0"/>
              <a:t> </a:t>
            </a:r>
            <a:r>
              <a:rPr lang="en-US" dirty="0" err="1"/>
              <a:t>hàng</a:t>
            </a:r>
            <a:r>
              <a:rPr lang="en-US" dirty="0"/>
              <a:t> </a:t>
            </a:r>
            <a:r>
              <a:rPr lang="en-US" dirty="0" err="1"/>
              <a:t>trăm</a:t>
            </a:r>
            <a:r>
              <a:rPr lang="en-US" dirty="0"/>
              <a:t>, </a:t>
            </a:r>
            <a:r>
              <a:rPr lang="en-US" dirty="0" err="1"/>
              <a:t>thậm</a:t>
            </a:r>
            <a:r>
              <a:rPr lang="en-US" dirty="0"/>
              <a:t> </a:t>
            </a:r>
            <a:r>
              <a:rPr lang="en-US" dirty="0" err="1"/>
              <a:t>chí</a:t>
            </a:r>
            <a:r>
              <a:rPr lang="en-US" dirty="0"/>
              <a:t> </a:t>
            </a:r>
            <a:r>
              <a:rPr lang="en-US" dirty="0" err="1"/>
              <a:t>hàng</a:t>
            </a:r>
            <a:r>
              <a:rPr lang="en-US" dirty="0"/>
              <a:t> </a:t>
            </a:r>
            <a:r>
              <a:rPr lang="en-US" dirty="0" err="1"/>
              <a:t>nghìn</a:t>
            </a:r>
            <a:r>
              <a:rPr lang="en-US" dirty="0"/>
              <a:t> container/VM </a:t>
            </a:r>
            <a:r>
              <a:rPr lang="en-US" dirty="0" err="1"/>
              <a:t>trên</a:t>
            </a:r>
            <a:r>
              <a:rPr lang="en-US" dirty="0"/>
              <a:t> </a:t>
            </a:r>
            <a:r>
              <a:rPr lang="en-US" dirty="0" err="1"/>
              <a:t>đám</a:t>
            </a:r>
            <a:r>
              <a:rPr lang="en-US" dirty="0"/>
              <a:t> </a:t>
            </a:r>
            <a:r>
              <a:rPr lang="en-US" dirty="0" err="1"/>
              <a:t>mây</a:t>
            </a:r>
            <a:r>
              <a:rPr lang="en-US" dirty="0"/>
              <a:t> </a:t>
            </a:r>
            <a:r>
              <a:rPr lang="en-US" dirty="0" err="1"/>
              <a:t>công</a:t>
            </a:r>
            <a:r>
              <a:rPr lang="en-US" dirty="0"/>
              <a:t> </a:t>
            </a:r>
            <a:r>
              <a:rPr lang="en-US" dirty="0" err="1"/>
              <a:t>cộng</a:t>
            </a:r>
            <a:r>
              <a:rPr lang="en-US" dirty="0"/>
              <a:t> (AWS, Azure, GCP). </a:t>
            </a:r>
            <a:r>
              <a:rPr lang="en-US" dirty="0" err="1"/>
              <a:t>Điều</a:t>
            </a:r>
            <a:r>
              <a:rPr lang="en-US" dirty="0"/>
              <a:t> </a:t>
            </a:r>
            <a:r>
              <a:rPr lang="en-US" dirty="0" err="1"/>
              <a:t>này</a:t>
            </a:r>
            <a:r>
              <a:rPr lang="en-US" dirty="0"/>
              <a:t> </a:t>
            </a:r>
            <a:r>
              <a:rPr lang="en-US" dirty="0" err="1"/>
              <a:t>đòi</a:t>
            </a:r>
            <a:r>
              <a:rPr lang="en-US" dirty="0"/>
              <a:t> </a:t>
            </a:r>
            <a:r>
              <a:rPr lang="en-US" dirty="0" err="1"/>
              <a:t>hỏi</a:t>
            </a:r>
            <a:r>
              <a:rPr lang="en-US" dirty="0"/>
              <a:t> </a:t>
            </a:r>
            <a:r>
              <a:rPr lang="en-US" dirty="0" err="1"/>
              <a:t>nền</a:t>
            </a:r>
            <a:r>
              <a:rPr lang="en-US" dirty="0"/>
              <a:t> </a:t>
            </a:r>
            <a:r>
              <a:rPr lang="en-US" dirty="0" err="1"/>
              <a:t>tảng</a:t>
            </a:r>
            <a:r>
              <a:rPr lang="en-US" dirty="0"/>
              <a:t> </a:t>
            </a:r>
            <a:r>
              <a:rPr lang="en-US" dirty="0" err="1"/>
              <a:t>phải</a:t>
            </a:r>
            <a:r>
              <a:rPr lang="en-US" dirty="0"/>
              <a:t> portability (</a:t>
            </a:r>
            <a:r>
              <a:rPr lang="en-US" dirty="0" err="1"/>
              <a:t>chạy</a:t>
            </a:r>
            <a:r>
              <a:rPr lang="en-US" dirty="0"/>
              <a:t> </a:t>
            </a:r>
            <a:r>
              <a:rPr lang="en-US" dirty="0" err="1"/>
              <a:t>được</a:t>
            </a:r>
            <a:r>
              <a:rPr lang="en-US" dirty="0"/>
              <a:t> </a:t>
            </a:r>
            <a:r>
              <a:rPr lang="en-US" dirty="0" err="1"/>
              <a:t>trên</a:t>
            </a:r>
            <a:r>
              <a:rPr lang="en-US" dirty="0"/>
              <a:t> </a:t>
            </a:r>
            <a:r>
              <a:rPr lang="en-US" dirty="0" err="1"/>
              <a:t>nhiều</a:t>
            </a:r>
            <a:r>
              <a:rPr lang="en-US" dirty="0"/>
              <a:t> </a:t>
            </a:r>
            <a:r>
              <a:rPr lang="en-US" dirty="0" err="1"/>
              <a:t>môi</a:t>
            </a:r>
            <a:r>
              <a:rPr lang="en-US" dirty="0"/>
              <a:t> </a:t>
            </a:r>
            <a:r>
              <a:rPr lang="en-US" dirty="0" err="1"/>
              <a:t>trường</a:t>
            </a:r>
            <a:r>
              <a:rPr lang="en-US" dirty="0"/>
              <a:t> </a:t>
            </a:r>
            <a:r>
              <a:rPr lang="en-US" dirty="0" err="1"/>
              <a:t>khác</a:t>
            </a:r>
            <a:r>
              <a:rPr lang="en-US" dirty="0"/>
              <a:t> </a:t>
            </a:r>
            <a:r>
              <a:rPr lang="en-US" dirty="0" err="1"/>
              <a:t>nhau</a:t>
            </a:r>
            <a:r>
              <a:rPr lang="en-US" dirty="0"/>
              <a:t>) </a:t>
            </a:r>
            <a:r>
              <a:rPr lang="en-US" dirty="0" err="1"/>
              <a:t>và</a:t>
            </a:r>
            <a:r>
              <a:rPr lang="en-US" dirty="0"/>
              <a:t> isolation (</a:t>
            </a:r>
            <a:r>
              <a:rPr lang="en-US" dirty="0" err="1"/>
              <a:t>cô</a:t>
            </a:r>
            <a:r>
              <a:rPr lang="en-US" dirty="0"/>
              <a:t> </a:t>
            </a:r>
            <a:r>
              <a:rPr lang="en-US" dirty="0" err="1"/>
              <a:t>lập</a:t>
            </a:r>
            <a:r>
              <a:rPr lang="en-US" dirty="0"/>
              <a:t> </a:t>
            </a:r>
            <a:r>
              <a:rPr lang="en-US" dirty="0" err="1"/>
              <a:t>lỗi</a:t>
            </a:r>
            <a:r>
              <a:rPr lang="en-US" dirty="0"/>
              <a:t>, </a:t>
            </a:r>
            <a:r>
              <a:rPr lang="en-US" dirty="0" err="1"/>
              <a:t>bảo</a:t>
            </a:r>
            <a:r>
              <a:rPr lang="en-US" dirty="0"/>
              <a:t> </a:t>
            </a:r>
            <a:r>
              <a:rPr lang="en-US" dirty="0" err="1"/>
              <a:t>mật</a:t>
            </a:r>
            <a:r>
              <a:rPr lang="en-US" dirty="0"/>
              <a:t>).</a:t>
            </a:r>
          </a:p>
          <a:p>
            <a:endParaRPr lang="en-US" dirty="0"/>
          </a:p>
          <a:p>
            <a:r>
              <a:rPr lang="en-US" dirty="0" err="1"/>
              <a:t>Cô</a:t>
            </a:r>
            <a:r>
              <a:rPr lang="en-US" dirty="0"/>
              <a:t> </a:t>
            </a:r>
            <a:r>
              <a:rPr lang="en-US" dirty="0" err="1"/>
              <a:t>lập</a:t>
            </a:r>
            <a:r>
              <a:rPr lang="en-US" dirty="0"/>
              <a:t> </a:t>
            </a:r>
            <a:r>
              <a:rPr lang="en-US" dirty="0" err="1"/>
              <a:t>và</a:t>
            </a:r>
            <a:r>
              <a:rPr lang="en-US" dirty="0"/>
              <a:t> </a:t>
            </a:r>
            <a:r>
              <a:rPr lang="en-US" dirty="0" err="1"/>
              <a:t>bảo</a:t>
            </a:r>
            <a:r>
              <a:rPr lang="en-US" dirty="0"/>
              <a:t> </a:t>
            </a:r>
            <a:r>
              <a:rPr lang="en-US" dirty="0" err="1"/>
              <a:t>vệ</a:t>
            </a:r>
            <a:r>
              <a:rPr lang="en-US" dirty="0"/>
              <a:t> </a:t>
            </a:r>
            <a:r>
              <a:rPr lang="en-US" dirty="0" err="1"/>
              <a:t>lỗi</a:t>
            </a:r>
            <a:r>
              <a:rPr lang="en-US" dirty="0"/>
              <a:t>: </a:t>
            </a:r>
            <a:r>
              <a:rPr lang="en-US" dirty="0" err="1"/>
              <a:t>Trong</a:t>
            </a:r>
            <a:r>
              <a:rPr lang="en-US" dirty="0"/>
              <a:t> </a:t>
            </a:r>
            <a:r>
              <a:rPr lang="en-US" dirty="0" err="1"/>
              <a:t>môi</a:t>
            </a:r>
            <a:r>
              <a:rPr lang="en-US" dirty="0"/>
              <a:t> </a:t>
            </a:r>
            <a:r>
              <a:rPr lang="en-US" dirty="0" err="1"/>
              <a:t>trường</a:t>
            </a:r>
            <a:r>
              <a:rPr lang="en-US" dirty="0"/>
              <a:t> </a:t>
            </a:r>
            <a:r>
              <a:rPr lang="en-US" dirty="0" err="1"/>
              <a:t>đa</a:t>
            </a:r>
            <a:r>
              <a:rPr lang="en-US" dirty="0"/>
              <a:t> </a:t>
            </a:r>
            <a:r>
              <a:rPr lang="en-US" dirty="0" err="1"/>
              <a:t>thuê</a:t>
            </a:r>
            <a:r>
              <a:rPr lang="en-US" dirty="0"/>
              <a:t> (multi‑tenant), </a:t>
            </a:r>
            <a:r>
              <a:rPr lang="en-US" dirty="0" err="1"/>
              <a:t>một</a:t>
            </a:r>
            <a:r>
              <a:rPr lang="en-US" dirty="0"/>
              <a:t> </a:t>
            </a:r>
            <a:r>
              <a:rPr lang="en-US" dirty="0" err="1"/>
              <a:t>ứng</a:t>
            </a:r>
            <a:r>
              <a:rPr lang="en-US" dirty="0"/>
              <a:t> </a:t>
            </a:r>
            <a:r>
              <a:rPr lang="en-US" dirty="0" err="1"/>
              <a:t>dụng</a:t>
            </a:r>
            <a:r>
              <a:rPr lang="en-US" dirty="0"/>
              <a:t> </a:t>
            </a:r>
            <a:r>
              <a:rPr lang="en-US" dirty="0" err="1"/>
              <a:t>gặp</a:t>
            </a:r>
            <a:r>
              <a:rPr lang="en-US" dirty="0"/>
              <a:t> </a:t>
            </a:r>
            <a:r>
              <a:rPr lang="en-US" dirty="0" err="1"/>
              <a:t>sự</a:t>
            </a:r>
            <a:r>
              <a:rPr lang="en-US" dirty="0"/>
              <a:t> </a:t>
            </a:r>
            <a:r>
              <a:rPr lang="en-US" dirty="0" err="1"/>
              <a:t>cố</a:t>
            </a:r>
            <a:r>
              <a:rPr lang="en-US" dirty="0"/>
              <a:t> </a:t>
            </a:r>
            <a:r>
              <a:rPr lang="en-US" dirty="0" err="1"/>
              <a:t>không</a:t>
            </a:r>
            <a:r>
              <a:rPr lang="en-US" dirty="0"/>
              <a:t> </a:t>
            </a:r>
            <a:r>
              <a:rPr lang="en-US" dirty="0" err="1"/>
              <a:t>được</a:t>
            </a:r>
            <a:r>
              <a:rPr lang="en-US" dirty="0"/>
              <a:t> </a:t>
            </a:r>
            <a:r>
              <a:rPr lang="en-US" dirty="0" err="1"/>
              <a:t>ảnh</a:t>
            </a:r>
            <a:r>
              <a:rPr lang="en-US" dirty="0"/>
              <a:t> </a:t>
            </a:r>
            <a:r>
              <a:rPr lang="en-US" dirty="0" err="1"/>
              <a:t>hưởng</a:t>
            </a:r>
            <a:r>
              <a:rPr lang="en-US" dirty="0"/>
              <a:t> </a:t>
            </a:r>
            <a:r>
              <a:rPr lang="en-US" dirty="0" err="1"/>
              <a:t>tới</a:t>
            </a:r>
            <a:r>
              <a:rPr lang="en-US" dirty="0"/>
              <a:t> </a:t>
            </a:r>
            <a:r>
              <a:rPr lang="en-US" dirty="0" err="1"/>
              <a:t>các</a:t>
            </a:r>
            <a:r>
              <a:rPr lang="en-US" dirty="0"/>
              <a:t> </a:t>
            </a:r>
            <a:r>
              <a:rPr lang="en-US" dirty="0" err="1"/>
              <a:t>ứng</a:t>
            </a:r>
            <a:r>
              <a:rPr lang="en-US" dirty="0"/>
              <a:t> </a:t>
            </a:r>
            <a:r>
              <a:rPr lang="en-US" dirty="0" err="1"/>
              <a:t>dụng</a:t>
            </a:r>
            <a:r>
              <a:rPr lang="en-US" dirty="0"/>
              <a:t> </a:t>
            </a:r>
            <a:r>
              <a:rPr lang="en-US" dirty="0" err="1"/>
              <a:t>khác</a:t>
            </a:r>
            <a:r>
              <a:rPr lang="en-US" dirty="0"/>
              <a:t>. Virtualization (VM, container) </a:t>
            </a:r>
            <a:r>
              <a:rPr lang="en-US" dirty="0" err="1"/>
              <a:t>tạo</a:t>
            </a:r>
            <a:r>
              <a:rPr lang="en-US" dirty="0"/>
              <a:t> </a:t>
            </a:r>
            <a:r>
              <a:rPr lang="en-US" dirty="0" err="1"/>
              <a:t>ra</a:t>
            </a:r>
            <a:r>
              <a:rPr lang="en-US" dirty="0"/>
              <a:t> </a:t>
            </a:r>
            <a:r>
              <a:rPr lang="en-US" dirty="0" err="1"/>
              <a:t>ranh</a:t>
            </a:r>
            <a:r>
              <a:rPr lang="en-US" dirty="0"/>
              <a:t> </a:t>
            </a:r>
            <a:r>
              <a:rPr lang="en-US" dirty="0" err="1"/>
              <a:t>giới</a:t>
            </a:r>
            <a:r>
              <a:rPr lang="en-US" dirty="0"/>
              <a:t> </a:t>
            </a:r>
            <a:r>
              <a:rPr lang="en-US" dirty="0" err="1"/>
              <a:t>phần</a:t>
            </a:r>
            <a:r>
              <a:rPr lang="en-US" dirty="0"/>
              <a:t> </a:t>
            </a:r>
            <a:r>
              <a:rPr lang="en-US" dirty="0" err="1"/>
              <a:t>mềm</a:t>
            </a:r>
            <a:r>
              <a:rPr lang="en-US" dirty="0"/>
              <a:t> </a:t>
            </a:r>
            <a:r>
              <a:rPr lang="en-US" dirty="0" err="1"/>
              <a:t>giúp</a:t>
            </a:r>
            <a:r>
              <a:rPr lang="en-US" dirty="0"/>
              <a:t> </a:t>
            </a:r>
            <a:r>
              <a:rPr lang="en-US" dirty="0" err="1"/>
              <a:t>chứa</a:t>
            </a:r>
            <a:r>
              <a:rPr lang="en-US" dirty="0"/>
              <a:t> </a:t>
            </a:r>
            <a:r>
              <a:rPr lang="en-US" dirty="0" err="1"/>
              <a:t>lỗi</a:t>
            </a:r>
            <a:r>
              <a:rPr lang="en-US" dirty="0"/>
              <a:t> </a:t>
            </a:r>
            <a:r>
              <a:rPr lang="en-US" dirty="0" err="1"/>
              <a:t>cục</a:t>
            </a:r>
            <a:r>
              <a:rPr lang="en-US" dirty="0"/>
              <a:t> </a:t>
            </a:r>
            <a:r>
              <a:rPr lang="en-US" dirty="0" err="1"/>
              <a:t>bộ</a:t>
            </a:r>
            <a:r>
              <a:rPr lang="en-US" dirty="0"/>
              <a:t> </a:t>
            </a:r>
            <a:r>
              <a:rPr lang="en-US" dirty="0" err="1"/>
              <a:t>và</a:t>
            </a:r>
            <a:r>
              <a:rPr lang="en-US" dirty="0"/>
              <a:t> </a:t>
            </a:r>
            <a:r>
              <a:rPr lang="en-US" dirty="0" err="1"/>
              <a:t>dễ</a:t>
            </a:r>
            <a:r>
              <a:rPr lang="en-US" dirty="0"/>
              <a:t> </a:t>
            </a:r>
            <a:r>
              <a:rPr lang="en-US" dirty="0" err="1"/>
              <a:t>dàng</a:t>
            </a:r>
            <a:r>
              <a:rPr lang="en-US" dirty="0"/>
              <a:t> roll‑back, </a:t>
            </a:r>
            <a:r>
              <a:rPr lang="en-US" dirty="0" err="1"/>
              <a:t>nâng</a:t>
            </a:r>
            <a:r>
              <a:rPr lang="en-US" dirty="0"/>
              <a:t> </a:t>
            </a:r>
            <a:r>
              <a:rPr lang="en-US" dirty="0" err="1"/>
              <a:t>cấp</a:t>
            </a:r>
            <a:r>
              <a:rPr lang="en-US" dirty="0"/>
              <a:t> </a:t>
            </a:r>
            <a:r>
              <a:rPr lang="en-US" dirty="0" err="1"/>
              <a:t>mà</a:t>
            </a:r>
            <a:r>
              <a:rPr lang="en-US" dirty="0"/>
              <a:t> </a:t>
            </a:r>
            <a:r>
              <a:rPr lang="en-US" dirty="0" err="1"/>
              <a:t>không</a:t>
            </a:r>
            <a:r>
              <a:rPr lang="en-US" dirty="0"/>
              <a:t> </a:t>
            </a:r>
            <a:r>
              <a:rPr lang="en-US" dirty="0" err="1"/>
              <a:t>gián</a:t>
            </a:r>
            <a:r>
              <a:rPr lang="en-US" dirty="0"/>
              <a:t> </a:t>
            </a:r>
            <a:r>
              <a:rPr lang="en-US" dirty="0" err="1"/>
              <a:t>đoạn</a:t>
            </a:r>
            <a:r>
              <a:rPr lang="en-US" dirty="0"/>
              <a:t> </a:t>
            </a:r>
            <a:r>
              <a:rPr lang="en-US" dirty="0" err="1"/>
              <a:t>toàn</a:t>
            </a:r>
            <a:r>
              <a:rPr lang="en-US" dirty="0"/>
              <a:t> </a:t>
            </a:r>
            <a:r>
              <a:rPr lang="en-US" dirty="0" err="1"/>
              <a:t>hệ</a:t>
            </a:r>
            <a:r>
              <a:rPr lang="en-US" dirty="0"/>
              <a:t> </a:t>
            </a:r>
            <a:r>
              <a:rPr lang="en-US" dirty="0" err="1"/>
              <a:t>thống</a:t>
            </a:r>
            <a:r>
              <a:rPr lang="en-US" dirty="0"/>
              <a:t>.</a:t>
            </a:r>
          </a:p>
          <a:p>
            <a:endParaRPr lang="en-US" dirty="0"/>
          </a:p>
          <a:p>
            <a:r>
              <a:rPr lang="en-US" dirty="0"/>
              <a:t>1.4 </a:t>
            </a:r>
            <a:r>
              <a:rPr lang="en-US" dirty="0" err="1"/>
              <a:t>Kết</a:t>
            </a:r>
            <a:r>
              <a:rPr lang="en-US" dirty="0"/>
              <a:t> </a:t>
            </a:r>
            <a:r>
              <a:rPr lang="en-US" dirty="0" err="1"/>
              <a:t>nối</a:t>
            </a:r>
            <a:r>
              <a:rPr lang="en-US" dirty="0"/>
              <a:t> </a:t>
            </a:r>
            <a:r>
              <a:rPr lang="en-US" dirty="0" err="1"/>
              <a:t>giữa</a:t>
            </a:r>
            <a:r>
              <a:rPr lang="en-US" dirty="0"/>
              <a:t> </a:t>
            </a:r>
            <a:r>
              <a:rPr lang="en-US" dirty="0" err="1"/>
              <a:t>hai</a:t>
            </a:r>
            <a:r>
              <a:rPr lang="en-US" dirty="0"/>
              <a:t> </a:t>
            </a:r>
            <a:r>
              <a:rPr lang="en-US" dirty="0" err="1"/>
              <a:t>xu</a:t>
            </a:r>
            <a:r>
              <a:rPr lang="en-US" dirty="0"/>
              <a:t> </a:t>
            </a:r>
            <a:r>
              <a:rPr lang="en-US" dirty="0" err="1"/>
              <a:t>hướng</a:t>
            </a:r>
            <a:endParaRPr lang="en-US" dirty="0"/>
          </a:p>
          <a:p>
            <a:r>
              <a:rPr lang="en-US" dirty="0" err="1"/>
              <a:t>Nền</a:t>
            </a:r>
            <a:r>
              <a:rPr lang="en-US" dirty="0"/>
              <a:t> </a:t>
            </a:r>
            <a:r>
              <a:rPr lang="en-US" dirty="0" err="1"/>
              <a:t>tảng</a:t>
            </a:r>
            <a:r>
              <a:rPr lang="en-US" dirty="0"/>
              <a:t> </a:t>
            </a:r>
            <a:r>
              <a:rPr lang="en-US" dirty="0" err="1"/>
              <a:t>hỗn</a:t>
            </a:r>
            <a:r>
              <a:rPr lang="en-US" dirty="0"/>
              <a:t> </a:t>
            </a:r>
            <a:r>
              <a:rPr lang="en-US" dirty="0" err="1"/>
              <a:t>hợp</a:t>
            </a:r>
            <a:r>
              <a:rPr lang="en-US" dirty="0"/>
              <a:t>: </a:t>
            </a:r>
            <a:r>
              <a:rPr lang="en-US" dirty="0" err="1"/>
              <a:t>Trên</a:t>
            </a:r>
            <a:r>
              <a:rPr lang="en-US" dirty="0"/>
              <a:t> </a:t>
            </a:r>
            <a:r>
              <a:rPr lang="en-US" dirty="0" err="1"/>
              <a:t>cùng</a:t>
            </a:r>
            <a:r>
              <a:rPr lang="en-US" dirty="0"/>
              <a:t> </a:t>
            </a:r>
            <a:r>
              <a:rPr lang="en-US" dirty="0" err="1"/>
              <a:t>một</a:t>
            </a:r>
            <a:r>
              <a:rPr lang="en-US" dirty="0"/>
              <a:t> </a:t>
            </a:r>
            <a:r>
              <a:rPr lang="en-US" dirty="0" err="1"/>
              <a:t>máy</a:t>
            </a:r>
            <a:r>
              <a:rPr lang="en-US" dirty="0"/>
              <a:t> </a:t>
            </a:r>
            <a:r>
              <a:rPr lang="en-US" dirty="0" err="1"/>
              <a:t>chủ</a:t>
            </a:r>
            <a:r>
              <a:rPr lang="en-US" dirty="0"/>
              <a:t> </a:t>
            </a:r>
            <a:r>
              <a:rPr lang="en-US" dirty="0" err="1"/>
              <a:t>vật</a:t>
            </a:r>
            <a:r>
              <a:rPr lang="en-US" dirty="0"/>
              <a:t> </a:t>
            </a:r>
            <a:r>
              <a:rPr lang="en-US" dirty="0" err="1"/>
              <a:t>lý</a:t>
            </a:r>
            <a:r>
              <a:rPr lang="en-US" dirty="0"/>
              <a:t>, </a:t>
            </a:r>
            <a:r>
              <a:rPr lang="en-US" dirty="0" err="1"/>
              <a:t>có</a:t>
            </a:r>
            <a:r>
              <a:rPr lang="en-US" dirty="0"/>
              <a:t> </a:t>
            </a:r>
            <a:r>
              <a:rPr lang="en-US" dirty="0" err="1"/>
              <a:t>thể</a:t>
            </a:r>
            <a:r>
              <a:rPr lang="en-US" dirty="0"/>
              <a:t> </a:t>
            </a:r>
            <a:r>
              <a:rPr lang="en-US" dirty="0" err="1"/>
              <a:t>chạy</a:t>
            </a:r>
            <a:r>
              <a:rPr lang="en-US" dirty="0"/>
              <a:t> </a:t>
            </a:r>
            <a:r>
              <a:rPr lang="en-US" dirty="0" err="1"/>
              <a:t>nhiều</a:t>
            </a:r>
            <a:r>
              <a:rPr lang="en-US" dirty="0"/>
              <a:t> VM </a:t>
            </a:r>
            <a:r>
              <a:rPr lang="en-US" dirty="0" err="1"/>
              <a:t>hoặc</a:t>
            </a:r>
            <a:r>
              <a:rPr lang="en-US" dirty="0"/>
              <a:t> container, </a:t>
            </a:r>
            <a:r>
              <a:rPr lang="en-US" dirty="0" err="1"/>
              <a:t>mỗi</a:t>
            </a:r>
            <a:r>
              <a:rPr lang="en-US" dirty="0"/>
              <a:t> </a:t>
            </a:r>
            <a:r>
              <a:rPr lang="en-US" dirty="0" err="1"/>
              <a:t>môi</a:t>
            </a:r>
            <a:r>
              <a:rPr lang="en-US" dirty="0"/>
              <a:t> </a:t>
            </a:r>
            <a:r>
              <a:rPr lang="en-US" dirty="0" err="1"/>
              <a:t>trường</a:t>
            </a:r>
            <a:r>
              <a:rPr lang="en-US" dirty="0"/>
              <a:t> </a:t>
            </a:r>
            <a:r>
              <a:rPr lang="en-US" dirty="0" err="1"/>
              <a:t>lại</a:t>
            </a:r>
            <a:r>
              <a:rPr lang="en-US" dirty="0"/>
              <a:t> </a:t>
            </a:r>
            <a:r>
              <a:rPr lang="en-US" dirty="0" err="1"/>
              <a:t>khởi</a:t>
            </a:r>
            <a:r>
              <a:rPr lang="en-US" dirty="0"/>
              <a:t> </a:t>
            </a:r>
            <a:r>
              <a:rPr lang="en-US" dirty="0" err="1"/>
              <a:t>tạo</a:t>
            </a:r>
            <a:r>
              <a:rPr lang="en-US" dirty="0"/>
              <a:t> </a:t>
            </a:r>
            <a:r>
              <a:rPr lang="en-US" dirty="0" err="1"/>
              <a:t>và</a:t>
            </a:r>
            <a:r>
              <a:rPr lang="en-US" dirty="0"/>
              <a:t> </a:t>
            </a:r>
            <a:r>
              <a:rPr lang="en-US" dirty="0" err="1"/>
              <a:t>quản</a:t>
            </a:r>
            <a:r>
              <a:rPr lang="en-US" dirty="0"/>
              <a:t> </a:t>
            </a:r>
            <a:r>
              <a:rPr lang="en-US" dirty="0" err="1"/>
              <a:t>lý</a:t>
            </a:r>
            <a:r>
              <a:rPr lang="en-US" dirty="0"/>
              <a:t> </a:t>
            </a:r>
            <a:r>
              <a:rPr lang="en-US" dirty="0" err="1"/>
              <a:t>nhiều</a:t>
            </a:r>
            <a:r>
              <a:rPr lang="en-US" dirty="0"/>
              <a:t> thread. </a:t>
            </a:r>
            <a:r>
              <a:rPr lang="en-US" dirty="0" err="1"/>
              <a:t>Việc</a:t>
            </a:r>
            <a:r>
              <a:rPr lang="en-US" dirty="0"/>
              <a:t> </a:t>
            </a:r>
            <a:r>
              <a:rPr lang="en-US" dirty="0" err="1"/>
              <a:t>hiểu</a:t>
            </a:r>
            <a:r>
              <a:rPr lang="en-US" dirty="0"/>
              <a:t> </a:t>
            </a:r>
            <a:r>
              <a:rPr lang="en-US" dirty="0" err="1"/>
              <a:t>rõ</a:t>
            </a:r>
            <a:r>
              <a:rPr lang="en-US" dirty="0"/>
              <a:t> </a:t>
            </a:r>
            <a:r>
              <a:rPr lang="en-US" dirty="0" err="1"/>
              <a:t>cách</a:t>
            </a:r>
            <a:r>
              <a:rPr lang="en-US" dirty="0"/>
              <a:t> OS scheduling </a:t>
            </a:r>
            <a:r>
              <a:rPr lang="en-US" dirty="0" err="1"/>
              <a:t>cho</a:t>
            </a:r>
            <a:r>
              <a:rPr lang="en-US" dirty="0"/>
              <a:t> thread </a:t>
            </a:r>
            <a:r>
              <a:rPr lang="en-US" dirty="0" err="1"/>
              <a:t>và</a:t>
            </a:r>
            <a:r>
              <a:rPr lang="en-US" dirty="0"/>
              <a:t> hypervisor/container engine </a:t>
            </a:r>
            <a:r>
              <a:rPr lang="en-US" dirty="0" err="1"/>
              <a:t>cấp</a:t>
            </a:r>
            <a:r>
              <a:rPr lang="en-US" dirty="0"/>
              <a:t> </a:t>
            </a:r>
            <a:r>
              <a:rPr lang="en-US" dirty="0" err="1"/>
              <a:t>phát</a:t>
            </a:r>
            <a:r>
              <a:rPr lang="en-US" dirty="0"/>
              <a:t> CPU/</a:t>
            </a:r>
            <a:r>
              <a:rPr lang="en-US" dirty="0" err="1"/>
              <a:t>nhớ</a:t>
            </a:r>
            <a:r>
              <a:rPr lang="en-US" dirty="0"/>
              <a:t> </a:t>
            </a:r>
            <a:r>
              <a:rPr lang="en-US" dirty="0" err="1"/>
              <a:t>cho</a:t>
            </a:r>
            <a:r>
              <a:rPr lang="en-US" dirty="0"/>
              <a:t> VM/container </a:t>
            </a:r>
            <a:r>
              <a:rPr lang="en-US" dirty="0" err="1"/>
              <a:t>là</a:t>
            </a:r>
            <a:r>
              <a:rPr lang="en-US" dirty="0"/>
              <a:t> </a:t>
            </a:r>
            <a:r>
              <a:rPr lang="en-US" dirty="0" err="1"/>
              <a:t>chìa</a:t>
            </a:r>
            <a:r>
              <a:rPr lang="en-US" dirty="0"/>
              <a:t> </a:t>
            </a:r>
            <a:r>
              <a:rPr lang="en-US" dirty="0" err="1"/>
              <a:t>khóa</a:t>
            </a:r>
            <a:r>
              <a:rPr lang="en-US" dirty="0"/>
              <a:t> </a:t>
            </a:r>
            <a:r>
              <a:rPr lang="en-US" dirty="0" err="1"/>
              <a:t>để</a:t>
            </a:r>
            <a:r>
              <a:rPr lang="en-US" dirty="0"/>
              <a:t> </a:t>
            </a:r>
            <a:r>
              <a:rPr lang="en-US" dirty="0" err="1"/>
              <a:t>tối</a:t>
            </a:r>
            <a:r>
              <a:rPr lang="en-US" dirty="0"/>
              <a:t> </a:t>
            </a:r>
            <a:r>
              <a:rPr lang="en-US" dirty="0" err="1"/>
              <a:t>ưu</a:t>
            </a:r>
            <a:r>
              <a:rPr lang="en-US" dirty="0"/>
              <a:t> </a:t>
            </a:r>
            <a:r>
              <a:rPr lang="en-US" dirty="0" err="1"/>
              <a:t>hoá</a:t>
            </a:r>
            <a:r>
              <a:rPr lang="en-US" dirty="0"/>
              <a:t> </a:t>
            </a:r>
            <a:r>
              <a:rPr lang="en-US" dirty="0" err="1"/>
              <a:t>toàn</a:t>
            </a:r>
            <a:r>
              <a:rPr lang="en-US" dirty="0"/>
              <a:t> </a:t>
            </a:r>
            <a:r>
              <a:rPr lang="en-US" dirty="0" err="1"/>
              <a:t>bộ</a:t>
            </a:r>
            <a:r>
              <a:rPr lang="en-US" dirty="0"/>
              <a:t> stack </a:t>
            </a:r>
            <a:r>
              <a:rPr lang="en-US" dirty="0" err="1"/>
              <a:t>ứng</a:t>
            </a:r>
            <a:r>
              <a:rPr lang="en-US" dirty="0"/>
              <a:t> </a:t>
            </a:r>
            <a:r>
              <a:rPr lang="en-US" dirty="0" err="1"/>
              <a:t>dụng</a:t>
            </a:r>
            <a:r>
              <a:rPr lang="en-US" dirty="0"/>
              <a:t>.</a:t>
            </a:r>
          </a:p>
          <a:p>
            <a:endParaRPr lang="en-US" dirty="0"/>
          </a:p>
          <a:p>
            <a:r>
              <a:rPr lang="en-US" dirty="0" err="1"/>
              <a:t>Tối</a:t>
            </a:r>
            <a:r>
              <a:rPr lang="en-US" dirty="0"/>
              <a:t> </a:t>
            </a:r>
            <a:r>
              <a:rPr lang="en-US" dirty="0" err="1"/>
              <a:t>ưu</a:t>
            </a:r>
            <a:r>
              <a:rPr lang="en-US" dirty="0"/>
              <a:t> </a:t>
            </a:r>
            <a:r>
              <a:rPr lang="en-US" dirty="0" err="1"/>
              <a:t>tổng</a:t>
            </a:r>
            <a:r>
              <a:rPr lang="en-US" dirty="0"/>
              <a:t> </a:t>
            </a:r>
            <a:r>
              <a:rPr lang="en-US" dirty="0" err="1"/>
              <a:t>thể</a:t>
            </a:r>
            <a:r>
              <a:rPr lang="en-US" dirty="0"/>
              <a:t>: </a:t>
            </a:r>
            <a:r>
              <a:rPr lang="en-US" dirty="0" err="1"/>
              <a:t>Chỉ</a:t>
            </a:r>
            <a:r>
              <a:rPr lang="en-US" dirty="0"/>
              <a:t> </a:t>
            </a:r>
            <a:r>
              <a:rPr lang="en-US" dirty="0" err="1"/>
              <a:t>tối</a:t>
            </a:r>
            <a:r>
              <a:rPr lang="en-US" dirty="0"/>
              <a:t> </a:t>
            </a:r>
            <a:r>
              <a:rPr lang="en-US" dirty="0" err="1"/>
              <a:t>ưu</a:t>
            </a:r>
            <a:r>
              <a:rPr lang="en-US" dirty="0"/>
              <a:t> multithreading </a:t>
            </a:r>
            <a:r>
              <a:rPr lang="en-US" dirty="0" err="1"/>
              <a:t>trên</a:t>
            </a:r>
            <a:r>
              <a:rPr lang="en-US" dirty="0"/>
              <a:t> </a:t>
            </a:r>
            <a:r>
              <a:rPr lang="en-US" dirty="0" err="1"/>
              <a:t>ứng</a:t>
            </a:r>
            <a:r>
              <a:rPr lang="en-US" dirty="0"/>
              <a:t> </a:t>
            </a:r>
            <a:r>
              <a:rPr lang="en-US" dirty="0" err="1"/>
              <a:t>dụng</a:t>
            </a:r>
            <a:r>
              <a:rPr lang="en-US" dirty="0"/>
              <a:t> </a:t>
            </a:r>
            <a:r>
              <a:rPr lang="en-US" dirty="0" err="1"/>
              <a:t>thôi</a:t>
            </a:r>
            <a:r>
              <a:rPr lang="en-US" dirty="0"/>
              <a:t> </a:t>
            </a:r>
            <a:r>
              <a:rPr lang="en-US" dirty="0" err="1"/>
              <a:t>chưa</a:t>
            </a:r>
            <a:r>
              <a:rPr lang="en-US" dirty="0"/>
              <a:t> </a:t>
            </a:r>
            <a:r>
              <a:rPr lang="en-US" dirty="0" err="1"/>
              <a:t>đủ</a:t>
            </a:r>
            <a:r>
              <a:rPr lang="en-US" dirty="0"/>
              <a:t>—</a:t>
            </a:r>
            <a:r>
              <a:rPr lang="en-US" dirty="0" err="1"/>
              <a:t>cần</a:t>
            </a:r>
            <a:r>
              <a:rPr lang="en-US" dirty="0"/>
              <a:t> </a:t>
            </a:r>
            <a:r>
              <a:rPr lang="en-US" dirty="0" err="1"/>
              <a:t>cân</a:t>
            </a:r>
            <a:r>
              <a:rPr lang="en-US" dirty="0"/>
              <a:t> </a:t>
            </a:r>
            <a:r>
              <a:rPr lang="en-US" dirty="0" err="1"/>
              <a:t>bằng</a:t>
            </a:r>
            <a:r>
              <a:rPr lang="en-US" dirty="0"/>
              <a:t> </a:t>
            </a:r>
            <a:r>
              <a:rPr lang="en-US" dirty="0" err="1"/>
              <a:t>với</a:t>
            </a:r>
            <a:r>
              <a:rPr lang="en-US" dirty="0"/>
              <a:t> </a:t>
            </a:r>
            <a:r>
              <a:rPr lang="en-US" dirty="0" err="1"/>
              <a:t>chính</a:t>
            </a:r>
            <a:r>
              <a:rPr lang="en-US" dirty="0"/>
              <a:t> </a:t>
            </a:r>
            <a:r>
              <a:rPr lang="en-US" dirty="0" err="1"/>
              <a:t>sách</a:t>
            </a:r>
            <a:r>
              <a:rPr lang="en-US" dirty="0"/>
              <a:t> </a:t>
            </a:r>
            <a:r>
              <a:rPr lang="en-US" dirty="0" err="1"/>
              <a:t>tài</a:t>
            </a:r>
            <a:r>
              <a:rPr lang="en-US" dirty="0"/>
              <a:t> </a:t>
            </a:r>
            <a:r>
              <a:rPr lang="en-US" dirty="0" err="1"/>
              <a:t>nguyên</a:t>
            </a:r>
            <a:r>
              <a:rPr lang="en-US" dirty="0"/>
              <a:t> </a:t>
            </a:r>
            <a:r>
              <a:rPr lang="en-US" dirty="0" err="1"/>
              <a:t>cấp</a:t>
            </a:r>
            <a:r>
              <a:rPr lang="en-US" dirty="0"/>
              <a:t> </a:t>
            </a:r>
            <a:r>
              <a:rPr lang="en-US" dirty="0" err="1"/>
              <a:t>phát</a:t>
            </a:r>
            <a:r>
              <a:rPr lang="en-US" dirty="0"/>
              <a:t> </a:t>
            </a:r>
            <a:r>
              <a:rPr lang="en-US" dirty="0" err="1"/>
              <a:t>từ</a:t>
            </a:r>
            <a:r>
              <a:rPr lang="en-US" dirty="0"/>
              <a:t> </a:t>
            </a:r>
            <a:r>
              <a:rPr lang="en-US" dirty="0" err="1"/>
              <a:t>lớp</a:t>
            </a:r>
            <a:r>
              <a:rPr lang="en-US" dirty="0"/>
              <a:t> </a:t>
            </a:r>
            <a:r>
              <a:rPr lang="en-US" dirty="0" err="1"/>
              <a:t>ảo</a:t>
            </a:r>
            <a:r>
              <a:rPr lang="en-US" dirty="0"/>
              <a:t> </a:t>
            </a:r>
            <a:r>
              <a:rPr lang="en-US" dirty="0" err="1"/>
              <a:t>hóa</a:t>
            </a:r>
            <a:r>
              <a:rPr lang="en-US" dirty="0"/>
              <a:t> </a:t>
            </a:r>
            <a:r>
              <a:rPr lang="en-US" dirty="0" err="1"/>
              <a:t>để</a:t>
            </a:r>
            <a:r>
              <a:rPr lang="en-US" dirty="0"/>
              <a:t> </a:t>
            </a:r>
            <a:r>
              <a:rPr lang="en-US" dirty="0" err="1"/>
              <a:t>đạt</a:t>
            </a:r>
            <a:r>
              <a:rPr lang="en-US" dirty="0"/>
              <a:t> throughput, latency </a:t>
            </a:r>
            <a:r>
              <a:rPr lang="en-US" dirty="0" err="1"/>
              <a:t>và</a:t>
            </a:r>
            <a:r>
              <a:rPr lang="en-US" dirty="0"/>
              <a:t> </a:t>
            </a:r>
            <a:r>
              <a:rPr lang="en-US" dirty="0" err="1"/>
              <a:t>tính</a:t>
            </a:r>
            <a:r>
              <a:rPr lang="en-US" dirty="0"/>
              <a:t> </a:t>
            </a:r>
            <a:r>
              <a:rPr lang="en-US" dirty="0" err="1"/>
              <a:t>sẵn</a:t>
            </a:r>
            <a:r>
              <a:rPr lang="en-US" dirty="0"/>
              <a:t> </a:t>
            </a:r>
            <a:r>
              <a:rPr lang="en-US" dirty="0" err="1"/>
              <a:t>sàng</a:t>
            </a:r>
            <a:r>
              <a:rPr lang="en-US" dirty="0"/>
              <a:t> (availability) </a:t>
            </a:r>
            <a:r>
              <a:rPr lang="en-US" dirty="0" err="1"/>
              <a:t>tốt</a:t>
            </a:r>
            <a:r>
              <a:rPr lang="en-US" dirty="0"/>
              <a:t> </a:t>
            </a:r>
            <a:r>
              <a:rPr lang="en-US" dirty="0" err="1"/>
              <a:t>nhất</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Lý do ra đời: Mong muốn giữ ưu điểm hiệu năng cao của user‑level threading (cheap switch, no kernel calls) nhưng khắc phục nhược điểm block toàn process và tận dụng đa lõi.</a:t>
            </a:r>
          </a:p>
          <a:p>
            <a:endParaRPr lang="en-US"/>
          </a:p>
          <a:p>
            <a:r>
              <a:rPr lang="en-US"/>
              <a:t>Thực thi: Dùng LWP làm “bộ khung” kernel‑thread, trong khi thread package user‑space điều phối threads lên LWP.</a:t>
            </a:r>
          </a:p>
          <a:p>
            <a:endParaRPr lang="en-US"/>
          </a:p>
          <a:p>
            <a:r>
              <a:rPr lang="en-US"/>
              <a:t>Tối ưu hiệu năng:</a:t>
            </a:r>
          </a:p>
          <a:p>
            <a:endParaRPr lang="en-US"/>
          </a:p>
          <a:p>
            <a:r>
              <a:rPr lang="en-US"/>
              <a:t>Thread‑ops rẻ, nhưng context‑switch vẫn chịu overhead cache miss—nên lợi ích tạo LWP ít ỏi so với one‑to‑one.</a:t>
            </a:r>
          </a:p>
          <a:p>
            <a:endParaRPr lang="en-US"/>
          </a:p>
          <a:p>
            <a:r>
              <a:rPr lang="en-US"/>
              <a:t>Trong các workload nhiều I/O blocking, LWPs giúp duy trì song song, tránh block toàn bộ process.</a:t>
            </a:r>
          </a:p>
          <a:p>
            <a:endParaRPr lang="en-US"/>
          </a:p>
          <a:p>
            <a:r>
              <a:rPr lang="en-US"/>
              <a:t>Thực tiễn: Do độ phức tạp triển khai và lợi ích hạn chế (cache miss vẫn chi phối), hầu hết hệ điều hành ngày nay chọn one‑to‑one model—dễ hiểu, đơn giản, tận dụng đa lõi với kernel‑thread.</a:t>
            </a:r>
          </a:p>
          <a:p>
            <a:endParaRPr lang="en-US"/>
          </a:p>
          <a:p>
            <a:r>
              <a:rPr lang="en-US"/>
              <a:t>Xu hướng tương lai: Scheduler activations từng là ý tưởng thay thế, dùng upcall để thông báo kernel‑thread blocking, nhưng vi phạm nguyên tắc layering và không được phổ biến.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Multithreaded servers—đặc biệt mô hình dispatcher–worker—là giải pháp thiết thực để giữ code server tuần tự dễ hiểu, tận dụng parallelism và giảm idle CPU khi I/O-bound, trong khi vẫn dễ triển khai hơn so với event-driven phức tạp, và có performance vượt trội so với single-threaded.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Dưới đây là mô hình phân tán được áp dụng cho Oracle</a:t>
            </a:r>
          </a:p>
          <a:p>
            <a:endParaRPr lang="en-US"/>
          </a:p>
          <a:p>
            <a:r>
              <a:rPr lang="en-US"/>
              <a:t>Multi‑Threaded Server cho phép nhiều kết nối chia sẻ một số lượng nhỏ các server thread, thay vì mỗi kết nối phải có riêng một tiến trình server.</a:t>
            </a:r>
          </a:p>
          <a:p>
            <a:endParaRPr lang="en-US"/>
          </a:p>
          <a:p>
            <a:r>
              <a:rPr lang="en-US"/>
              <a:t>Cách tiếp cận này giúp:</a:t>
            </a:r>
          </a:p>
          <a:p>
            <a:endParaRPr lang="en-US"/>
          </a:p>
          <a:p>
            <a:r>
              <a:rPr lang="en-US"/>
              <a:t>Tiết kiệm bộ nhớ và quản lý tiến trình.</a:t>
            </a:r>
          </a:p>
          <a:p>
            <a:endParaRPr lang="en-US"/>
          </a:p>
          <a:p>
            <a:r>
              <a:rPr lang="en-US"/>
              <a:t>Tăng số người dùng có thể phục vụ đồng thời mà không làm bão hòa tài nguyên.</a:t>
            </a:r>
          </a:p>
          <a:p>
            <a:endParaRPr lang="en-US"/>
          </a:p>
          <a:p>
            <a:r>
              <a:rPr lang="en-US"/>
              <a:t>giúp nâng cao khả năng chịu tải và tối ưu tài nguyên, đặc biệt với lượng lớn kết nối đồng thời.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Trong</a:t>
            </a:r>
            <a:r>
              <a:rPr lang="en-US" dirty="0"/>
              <a:t> </a:t>
            </a:r>
            <a:r>
              <a:rPr lang="en-US" dirty="0" err="1"/>
              <a:t>một</a:t>
            </a:r>
            <a:r>
              <a:rPr lang="en-US" dirty="0"/>
              <a:t> </a:t>
            </a:r>
            <a:r>
              <a:rPr lang="en-US" dirty="0" err="1"/>
              <a:t>tiến</a:t>
            </a:r>
            <a:r>
              <a:rPr lang="en-US" dirty="0"/>
              <a:t> </a:t>
            </a:r>
            <a:r>
              <a:rPr lang="en-US" dirty="0" err="1"/>
              <a:t>trình</a:t>
            </a:r>
            <a:r>
              <a:rPr lang="en-US" dirty="0"/>
              <a:t>, </a:t>
            </a:r>
            <a:r>
              <a:rPr lang="en-US" dirty="0" err="1"/>
              <a:t>có</a:t>
            </a:r>
            <a:r>
              <a:rPr lang="en-US" dirty="0"/>
              <a:t> </a:t>
            </a:r>
            <a:r>
              <a:rPr lang="en-US" dirty="0" err="1"/>
              <a:t>thể</a:t>
            </a:r>
            <a:r>
              <a:rPr lang="en-US" dirty="0"/>
              <a:t> </a:t>
            </a:r>
            <a:r>
              <a:rPr lang="en-US" dirty="0" err="1"/>
              <a:t>có</a:t>
            </a:r>
            <a:r>
              <a:rPr lang="en-US" dirty="0"/>
              <a:t> </a:t>
            </a:r>
            <a:r>
              <a:rPr lang="en-US" dirty="0" err="1"/>
              <a:t>nhiều</a:t>
            </a:r>
            <a:r>
              <a:rPr lang="en-US" dirty="0"/>
              <a:t> Thread. </a:t>
            </a:r>
            <a:r>
              <a:rPr lang="en-US" dirty="0" err="1"/>
              <a:t>Mỗi</a:t>
            </a:r>
            <a:r>
              <a:rPr lang="en-US" dirty="0"/>
              <a:t> Thread </a:t>
            </a:r>
            <a:r>
              <a:rPr lang="en-US" dirty="0" err="1"/>
              <a:t>có</a:t>
            </a:r>
            <a:r>
              <a:rPr lang="en-US" dirty="0"/>
              <a:t> </a:t>
            </a:r>
            <a:r>
              <a:rPr lang="en-US" dirty="0" err="1"/>
              <a:t>bộ</a:t>
            </a:r>
            <a:r>
              <a:rPr lang="en-US" dirty="0"/>
              <a:t> </a:t>
            </a:r>
            <a:r>
              <a:rPr lang="en-US" dirty="0" err="1"/>
              <a:t>đếm</a:t>
            </a:r>
            <a:r>
              <a:rPr lang="en-US" dirty="0"/>
              <a:t> </a:t>
            </a:r>
            <a:r>
              <a:rPr lang="en-US" dirty="0" err="1"/>
              <a:t>chương</a:t>
            </a:r>
            <a:r>
              <a:rPr lang="en-US" dirty="0"/>
              <a:t> </a:t>
            </a:r>
            <a:r>
              <a:rPr lang="en-US" dirty="0" err="1"/>
              <a:t>trình</a:t>
            </a:r>
            <a:r>
              <a:rPr lang="en-US" dirty="0"/>
              <a:t> (counter), </a:t>
            </a:r>
            <a:r>
              <a:rPr lang="en-US" dirty="0" err="1"/>
              <a:t>các</a:t>
            </a:r>
            <a:r>
              <a:rPr lang="en-US" dirty="0"/>
              <a:t> </a:t>
            </a:r>
            <a:r>
              <a:rPr lang="en-US" dirty="0" err="1"/>
              <a:t>thanh</a:t>
            </a:r>
            <a:r>
              <a:rPr lang="en-US" dirty="0"/>
              <a:t> </a:t>
            </a:r>
            <a:r>
              <a:rPr lang="en-US" dirty="0" err="1"/>
              <a:t>ghi</a:t>
            </a:r>
            <a:r>
              <a:rPr lang="en-US" dirty="0"/>
              <a:t> (registers) </a:t>
            </a:r>
            <a:r>
              <a:rPr lang="en-US" dirty="0" err="1"/>
              <a:t>và</a:t>
            </a:r>
            <a:r>
              <a:rPr lang="en-US" dirty="0"/>
              <a:t> </a:t>
            </a:r>
            <a:r>
              <a:rPr lang="en-US" dirty="0" err="1"/>
              <a:t>vùng</a:t>
            </a:r>
            <a:r>
              <a:rPr lang="en-US" dirty="0"/>
              <a:t> </a:t>
            </a:r>
            <a:r>
              <a:rPr lang="en-US" dirty="0" err="1"/>
              <a:t>nhớ</a:t>
            </a:r>
            <a:r>
              <a:rPr lang="en-US" dirty="0"/>
              <a:t> stack </a:t>
            </a:r>
            <a:r>
              <a:rPr lang="en-US" dirty="0" err="1"/>
              <a:t>riêng</a:t>
            </a:r>
            <a:r>
              <a:rPr lang="en-US" dirty="0"/>
              <a:t>. </a:t>
            </a:r>
            <a:r>
              <a:rPr lang="en-US" dirty="0" err="1"/>
              <a:t>Các</a:t>
            </a:r>
            <a:r>
              <a:rPr lang="en-US" dirty="0"/>
              <a:t> Thread </a:t>
            </a:r>
            <a:r>
              <a:rPr lang="en-US" dirty="0" err="1"/>
              <a:t>trong</a:t>
            </a:r>
            <a:r>
              <a:rPr lang="en-US" dirty="0"/>
              <a:t> </a:t>
            </a:r>
            <a:r>
              <a:rPr lang="en-US" dirty="0" err="1"/>
              <a:t>cùng</a:t>
            </a:r>
            <a:r>
              <a:rPr lang="en-US" dirty="0"/>
              <a:t> </a:t>
            </a:r>
            <a:r>
              <a:rPr lang="en-US" dirty="0" err="1"/>
              <a:t>một</a:t>
            </a:r>
            <a:r>
              <a:rPr lang="en-US" dirty="0"/>
              <a:t> </a:t>
            </a:r>
            <a:r>
              <a:rPr lang="en-US" dirty="0" err="1"/>
              <a:t>tiến</a:t>
            </a:r>
            <a:r>
              <a:rPr lang="en-US" dirty="0"/>
              <a:t> </a:t>
            </a:r>
            <a:r>
              <a:rPr lang="en-US" dirty="0" err="1"/>
              <a:t>trình</a:t>
            </a:r>
            <a:r>
              <a:rPr lang="en-US" dirty="0"/>
              <a:t> </a:t>
            </a:r>
            <a:r>
              <a:rPr lang="en-US" dirty="0" err="1"/>
              <a:t>có</a:t>
            </a:r>
            <a:r>
              <a:rPr lang="en-US" dirty="0"/>
              <a:t> </a:t>
            </a:r>
            <a:r>
              <a:rPr lang="en-US" dirty="0" err="1"/>
              <a:t>thể</a:t>
            </a:r>
            <a:r>
              <a:rPr lang="en-US" dirty="0"/>
              <a:t> chia </a:t>
            </a:r>
            <a:r>
              <a:rPr lang="en-US" dirty="0" err="1"/>
              <a:t>sẻ</a:t>
            </a:r>
            <a:r>
              <a:rPr lang="en-US" dirty="0"/>
              <a:t> </a:t>
            </a:r>
            <a:r>
              <a:rPr lang="en-US" dirty="0" err="1"/>
              <a:t>nhau</a:t>
            </a:r>
            <a:r>
              <a:rPr lang="en-US" dirty="0"/>
              <a:t> code, data, file </a:t>
            </a:r>
            <a:r>
              <a:rPr lang="en-US" dirty="0" err="1"/>
              <a:t>trong</a:t>
            </a:r>
            <a:r>
              <a:rPr lang="en-US" dirty="0"/>
              <a:t> </a:t>
            </a:r>
            <a:r>
              <a:rPr lang="en-US" dirty="0" err="1"/>
              <a:t>tiến</a:t>
            </a:r>
            <a:r>
              <a:rPr lang="en-US" dirty="0"/>
              <a:t> </a:t>
            </a:r>
            <a:r>
              <a:rPr lang="en-US" dirty="0" err="1"/>
              <a:t>trình</a:t>
            </a:r>
            <a:r>
              <a:rPr lang="en-US" dirty="0"/>
              <a:t>. </a:t>
            </a:r>
            <a:r>
              <a:rPr lang="en-US" dirty="0" err="1"/>
              <a:t>Các</a:t>
            </a:r>
            <a:r>
              <a:rPr lang="en-US" dirty="0"/>
              <a:t> Thread </a:t>
            </a:r>
            <a:r>
              <a:rPr lang="en-US" dirty="0" err="1"/>
              <a:t>trong</a:t>
            </a:r>
            <a:r>
              <a:rPr lang="en-US" dirty="0"/>
              <a:t> </a:t>
            </a:r>
            <a:r>
              <a:rPr lang="en-US" dirty="0" err="1"/>
              <a:t>cùng</a:t>
            </a:r>
            <a:r>
              <a:rPr lang="en-US" dirty="0"/>
              <a:t> </a:t>
            </a:r>
            <a:r>
              <a:rPr lang="en-US" dirty="0" err="1"/>
              <a:t>một</a:t>
            </a:r>
            <a:r>
              <a:rPr lang="en-US" dirty="0"/>
              <a:t> </a:t>
            </a:r>
            <a:r>
              <a:rPr lang="en-US" dirty="0" err="1"/>
              <a:t>tiến</a:t>
            </a:r>
            <a:r>
              <a:rPr lang="en-US" dirty="0"/>
              <a:t> </a:t>
            </a:r>
            <a:r>
              <a:rPr lang="en-US" dirty="0" err="1"/>
              <a:t>trình</a:t>
            </a:r>
            <a:r>
              <a:rPr lang="en-US" dirty="0"/>
              <a:t> </a:t>
            </a:r>
            <a:r>
              <a:rPr lang="en-US" dirty="0" err="1"/>
              <a:t>cũng</a:t>
            </a:r>
            <a:r>
              <a:rPr lang="en-US" dirty="0"/>
              <a:t> </a:t>
            </a:r>
            <a:r>
              <a:rPr lang="en-US" dirty="0" err="1"/>
              <a:t>có</a:t>
            </a:r>
            <a:r>
              <a:rPr lang="en-US" dirty="0"/>
              <a:t> </a:t>
            </a:r>
            <a:r>
              <a:rPr lang="en-US" dirty="0" err="1"/>
              <a:t>thể</a:t>
            </a:r>
            <a:r>
              <a:rPr lang="en-US" dirty="0"/>
              <a:t> </a:t>
            </a:r>
            <a:r>
              <a:rPr lang="en-US" dirty="0" err="1"/>
              <a:t>thường</a:t>
            </a:r>
            <a:r>
              <a:rPr lang="en-US" dirty="0"/>
              <a:t> </a:t>
            </a:r>
            <a:r>
              <a:rPr lang="en-US" dirty="0" err="1"/>
              <a:t>xuyên</a:t>
            </a:r>
            <a:r>
              <a:rPr lang="en-US" dirty="0"/>
              <a:t> </a:t>
            </a:r>
            <a:r>
              <a:rPr lang="en-US" dirty="0" err="1"/>
              <a:t>giao</a:t>
            </a:r>
            <a:r>
              <a:rPr lang="en-US" dirty="0"/>
              <a:t> </a:t>
            </a:r>
            <a:r>
              <a:rPr lang="en-US" dirty="0" err="1"/>
              <a:t>tiếp</a:t>
            </a:r>
            <a:r>
              <a:rPr lang="en-US" dirty="0"/>
              <a:t> </a:t>
            </a:r>
            <a:r>
              <a:rPr lang="en-US" dirty="0" err="1"/>
              <a:t>với</a:t>
            </a:r>
            <a:r>
              <a:rPr lang="en-US" dirty="0"/>
              <a:t> </a:t>
            </a:r>
            <a:r>
              <a:rPr lang="en-US" dirty="0" err="1"/>
              <a:t>nhau</a:t>
            </a:r>
            <a:r>
              <a:rPr lang="en-US" dirty="0"/>
              <a:t> </a:t>
            </a:r>
            <a:r>
              <a:rPr lang="en-US" dirty="0" err="1"/>
              <a:t>để</a:t>
            </a:r>
            <a:r>
              <a:rPr lang="en-US" dirty="0"/>
              <a:t> </a:t>
            </a:r>
            <a:r>
              <a:rPr lang="en-US" dirty="0" err="1"/>
              <a:t>thực</a:t>
            </a:r>
            <a:r>
              <a:rPr lang="en-US" dirty="0"/>
              <a:t> </a:t>
            </a:r>
            <a:r>
              <a:rPr lang="en-US" dirty="0" err="1"/>
              <a:t>hiện</a:t>
            </a:r>
            <a:r>
              <a:rPr lang="en-US" dirty="0"/>
              <a:t> </a:t>
            </a:r>
            <a:r>
              <a:rPr lang="en-US" dirty="0" err="1"/>
              <a:t>công</a:t>
            </a:r>
            <a:r>
              <a:rPr lang="en-US" dirty="0"/>
              <a:t> </a:t>
            </a:r>
            <a:r>
              <a:rPr lang="en-US" dirty="0" err="1"/>
              <a:t>việc</a:t>
            </a:r>
            <a:r>
              <a:rPr lang="en-US" dirty="0"/>
              <a:t> </a:t>
            </a:r>
            <a:r>
              <a:rPr lang="en-US" dirty="0" err="1"/>
              <a:t>của</a:t>
            </a:r>
            <a:r>
              <a:rPr lang="en-US" dirty="0"/>
              <a:t> Process.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Ví dụ: Hệ thống Web phân tán trong Cloud</a:t>
            </a:r>
          </a:p>
          <a:p>
            <a:r>
              <a:rPr lang="en-US"/>
              <a:t>Triển khai nhiều VM/container trên các node khác nhau (ảo hóa).</a:t>
            </a:r>
          </a:p>
          <a:p>
            <a:endParaRPr lang="en-US"/>
          </a:p>
          <a:p>
            <a:r>
              <a:rPr lang="en-US"/>
              <a:t>Mỗi VM chạy Web server đa luồng (multi-threaded server).</a:t>
            </a:r>
          </a:p>
          <a:p>
            <a:endParaRPr lang="en-US"/>
          </a:p>
          <a:p>
            <a:r>
              <a:rPr lang="en-US"/>
              <a:t>Khi có nhiều client:</a:t>
            </a:r>
          </a:p>
          <a:p>
            <a:endParaRPr lang="en-US"/>
          </a:p>
          <a:p>
            <a:r>
              <a:rPr lang="en-US"/>
              <a:t>Thread trong từng VM xử lý từng request đồng thời.</a:t>
            </a:r>
          </a:p>
          <a:p>
            <a:endParaRPr lang="en-US"/>
          </a:p>
          <a:p>
            <a:r>
              <a:rPr lang="en-US"/>
              <a:t>Virtualization cho phép mở rộng số lượng VM khi tải tăng (auto-scaling).</a:t>
            </a:r>
          </a:p>
          <a:p>
            <a:endParaRPr lang="en-US"/>
          </a:p>
          <a:p>
            <a:r>
              <a:rPr lang="en-US"/>
              <a:t>Nếu 1 VM lỗi, có thể restart/migrate nhanh mà không ảnh hưởng toàn hệ thống.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Thread và Virtualization không thay thế nhau, mà kết hợp chặt chẽ để tối ưu hóa hiệu năng và khả năng mở rộng trong Distributed Systems.</a:t>
            </a:r>
          </a:p>
          <a:p>
            <a:r>
              <a:rPr lang="en-US"/>
              <a:t>Threads xử lý các tác vụ song song trong mỗi node/VM, còn virtualization tạo nền tảng để phân phối và cô lập các môi trường xử lý.</a:t>
            </a:r>
          </a:p>
          <a:p>
            <a:r>
              <a:rPr lang="en-US"/>
              <a:t>➡️ Cả hai công nghệ là nền tảng cho kiến trúc cloud-native và microservices hiện đại.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Cải</a:t>
            </a:r>
            <a:r>
              <a:rPr lang="en-US" dirty="0"/>
              <a:t> </a:t>
            </a:r>
            <a:r>
              <a:rPr lang="en-US" dirty="0" err="1"/>
              <a:t>thiện</a:t>
            </a:r>
            <a:r>
              <a:rPr lang="en-US" dirty="0"/>
              <a:t> </a:t>
            </a:r>
            <a:r>
              <a:rPr lang="en-US" dirty="0" err="1"/>
              <a:t>hiệu</a:t>
            </a:r>
            <a:r>
              <a:rPr lang="en-US" dirty="0"/>
              <a:t> </a:t>
            </a:r>
            <a:r>
              <a:rPr lang="en-US" dirty="0" err="1"/>
              <a:t>năng</a:t>
            </a:r>
            <a:r>
              <a:rPr lang="en-US" dirty="0"/>
              <a:t> </a:t>
            </a:r>
            <a:r>
              <a:rPr lang="en-US" dirty="0" err="1"/>
              <a:t>sản</a:t>
            </a:r>
            <a:r>
              <a:rPr lang="en-US" dirty="0"/>
              <a:t> </a:t>
            </a:r>
            <a:r>
              <a:rPr lang="en-US" dirty="0" err="1"/>
              <a:t>phẩm</a:t>
            </a:r>
            <a:r>
              <a:rPr lang="en-US" dirty="0"/>
              <a:t> </a:t>
            </a:r>
            <a:r>
              <a:rPr lang="en-US" dirty="0" err="1"/>
              <a:t>thông</a:t>
            </a:r>
            <a:r>
              <a:rPr lang="en-US" dirty="0"/>
              <a:t> qua:</a:t>
            </a:r>
          </a:p>
          <a:p>
            <a:r>
              <a:rPr lang="en-US" dirty="0"/>
              <a:t>– </a:t>
            </a:r>
            <a:r>
              <a:rPr lang="en-US" dirty="0" err="1"/>
              <a:t>Thay</a:t>
            </a:r>
            <a:r>
              <a:rPr lang="en-US" dirty="0"/>
              <a:t> </a:t>
            </a:r>
            <a:r>
              <a:rPr lang="en-US" dirty="0" err="1"/>
              <a:t>thế</a:t>
            </a:r>
            <a:r>
              <a:rPr lang="en-US" dirty="0"/>
              <a:t> process </a:t>
            </a:r>
            <a:r>
              <a:rPr lang="en-US" dirty="0" err="1"/>
              <a:t>bằng</a:t>
            </a:r>
            <a:r>
              <a:rPr lang="en-US" dirty="0"/>
              <a:t> thread: </a:t>
            </a:r>
            <a:r>
              <a:rPr lang="en-US" dirty="0" err="1"/>
              <a:t>Thay</a:t>
            </a:r>
            <a:r>
              <a:rPr lang="en-US" dirty="0"/>
              <a:t> </a:t>
            </a:r>
            <a:r>
              <a:rPr lang="en-US" dirty="0" err="1"/>
              <a:t>vì</a:t>
            </a:r>
            <a:r>
              <a:rPr lang="en-US" dirty="0"/>
              <a:t> chia </a:t>
            </a:r>
            <a:r>
              <a:rPr lang="en-US" dirty="0" err="1"/>
              <a:t>ứng</a:t>
            </a:r>
            <a:r>
              <a:rPr lang="en-US" dirty="0"/>
              <a:t> </a:t>
            </a:r>
            <a:r>
              <a:rPr lang="en-US" dirty="0" err="1"/>
              <a:t>dụng</a:t>
            </a:r>
            <a:r>
              <a:rPr lang="en-US" dirty="0"/>
              <a:t> </a:t>
            </a:r>
            <a:r>
              <a:rPr lang="en-US" dirty="0" err="1"/>
              <a:t>thành</a:t>
            </a:r>
            <a:r>
              <a:rPr lang="en-US" dirty="0"/>
              <a:t> </a:t>
            </a:r>
            <a:r>
              <a:rPr lang="en-US" dirty="0" err="1"/>
              <a:t>nhiều</a:t>
            </a:r>
            <a:r>
              <a:rPr lang="en-US" dirty="0"/>
              <a:t> process, ta </a:t>
            </a:r>
            <a:r>
              <a:rPr lang="en-US" dirty="0" err="1"/>
              <a:t>có</a:t>
            </a:r>
            <a:r>
              <a:rPr lang="en-US" dirty="0"/>
              <a:t> </a:t>
            </a:r>
            <a:r>
              <a:rPr lang="en-US" dirty="0" err="1"/>
              <a:t>thể</a:t>
            </a:r>
            <a:r>
              <a:rPr lang="en-US" dirty="0"/>
              <a:t> </a:t>
            </a:r>
            <a:r>
              <a:rPr lang="en-US" dirty="0" err="1"/>
              <a:t>dùng</a:t>
            </a:r>
            <a:r>
              <a:rPr lang="en-US" dirty="0"/>
              <a:t> </a:t>
            </a:r>
            <a:r>
              <a:rPr lang="en-US" dirty="0" err="1"/>
              <a:t>nhiều</a:t>
            </a:r>
            <a:r>
              <a:rPr lang="en-US" dirty="0"/>
              <a:t> thread </a:t>
            </a:r>
            <a:r>
              <a:rPr lang="en-US" dirty="0" err="1"/>
              <a:t>trong</a:t>
            </a:r>
            <a:r>
              <a:rPr lang="en-US" dirty="0"/>
              <a:t> </a:t>
            </a:r>
            <a:r>
              <a:rPr lang="en-US" dirty="0" err="1"/>
              <a:t>cùng</a:t>
            </a:r>
            <a:r>
              <a:rPr lang="en-US" dirty="0"/>
              <a:t> </a:t>
            </a:r>
            <a:r>
              <a:rPr lang="en-US" dirty="0" err="1"/>
              <a:t>một</a:t>
            </a:r>
            <a:r>
              <a:rPr lang="en-US" dirty="0"/>
              <a:t> process, </a:t>
            </a:r>
            <a:r>
              <a:rPr lang="en-US" dirty="0" err="1"/>
              <a:t>giao</a:t>
            </a:r>
            <a:r>
              <a:rPr lang="en-US" dirty="0"/>
              <a:t> </a:t>
            </a:r>
            <a:r>
              <a:rPr lang="en-US" dirty="0" err="1"/>
              <a:t>tiếp</a:t>
            </a:r>
            <a:r>
              <a:rPr lang="en-US" dirty="0"/>
              <a:t> qua </a:t>
            </a:r>
            <a:r>
              <a:rPr lang="en-US" dirty="0" err="1"/>
              <a:t>dữ</a:t>
            </a:r>
            <a:r>
              <a:rPr lang="en-US" dirty="0"/>
              <a:t> </a:t>
            </a:r>
            <a:r>
              <a:rPr lang="en-US" dirty="0" err="1"/>
              <a:t>liệu</a:t>
            </a:r>
            <a:r>
              <a:rPr lang="en-US" dirty="0"/>
              <a:t> </a:t>
            </a:r>
            <a:r>
              <a:rPr lang="en-US" dirty="0" err="1"/>
              <a:t>chung</a:t>
            </a:r>
            <a:r>
              <a:rPr lang="en-US" dirty="0"/>
              <a:t> </a:t>
            </a:r>
            <a:r>
              <a:rPr lang="en-US" dirty="0" err="1"/>
              <a:t>thay</a:t>
            </a:r>
            <a:r>
              <a:rPr lang="en-US" dirty="0"/>
              <a:t> </a:t>
            </a:r>
            <a:r>
              <a:rPr lang="en-US" dirty="0" err="1"/>
              <a:t>vì</a:t>
            </a:r>
            <a:r>
              <a:rPr lang="en-US" dirty="0"/>
              <a:t> IPC.</a:t>
            </a:r>
          </a:p>
          <a:p>
            <a:r>
              <a:rPr lang="en-US" dirty="0"/>
              <a:t>– User‑level vs. kernel‑level threading: </a:t>
            </a:r>
            <a:r>
              <a:rPr lang="en-US" dirty="0" err="1"/>
              <a:t>Việc</a:t>
            </a:r>
            <a:r>
              <a:rPr lang="en-US" dirty="0"/>
              <a:t> </a:t>
            </a:r>
            <a:r>
              <a:rPr lang="en-US" dirty="0" err="1"/>
              <a:t>chuyển</a:t>
            </a:r>
            <a:r>
              <a:rPr lang="en-US" dirty="0"/>
              <a:t> </a:t>
            </a:r>
            <a:r>
              <a:rPr lang="en-US" dirty="0" err="1"/>
              <a:t>đổi</a:t>
            </a:r>
            <a:r>
              <a:rPr lang="en-US" dirty="0"/>
              <a:t> </a:t>
            </a:r>
            <a:r>
              <a:rPr lang="en-US" dirty="0" err="1"/>
              <a:t>giữa</a:t>
            </a:r>
            <a:r>
              <a:rPr lang="en-US" dirty="0"/>
              <a:t> </a:t>
            </a:r>
            <a:r>
              <a:rPr lang="en-US" dirty="0" err="1"/>
              <a:t>các</a:t>
            </a:r>
            <a:r>
              <a:rPr lang="en-US" dirty="0"/>
              <a:t> thread </a:t>
            </a:r>
            <a:r>
              <a:rPr lang="en-US" dirty="0" err="1"/>
              <a:t>đôi</a:t>
            </a:r>
            <a:r>
              <a:rPr lang="en-US" dirty="0"/>
              <a:t> </a:t>
            </a:r>
            <a:r>
              <a:rPr lang="en-US" dirty="0" err="1"/>
              <a:t>khi</a:t>
            </a:r>
            <a:r>
              <a:rPr lang="en-US" dirty="0"/>
              <a:t> </a:t>
            </a:r>
            <a:r>
              <a:rPr lang="en-US" dirty="0" err="1"/>
              <a:t>thực</a:t>
            </a:r>
            <a:r>
              <a:rPr lang="en-US" dirty="0"/>
              <a:t> </a:t>
            </a:r>
            <a:r>
              <a:rPr lang="en-US" dirty="0" err="1"/>
              <a:t>hiện</a:t>
            </a:r>
            <a:r>
              <a:rPr lang="en-US" dirty="0"/>
              <a:t> </a:t>
            </a:r>
            <a:r>
              <a:rPr lang="en-US" dirty="0" err="1"/>
              <a:t>hoàn</a:t>
            </a:r>
            <a:r>
              <a:rPr lang="en-US" dirty="0"/>
              <a:t> </a:t>
            </a:r>
            <a:r>
              <a:rPr lang="en-US" dirty="0" err="1"/>
              <a:t>toàn</a:t>
            </a:r>
            <a:r>
              <a:rPr lang="en-US" dirty="0"/>
              <a:t> ở </a:t>
            </a:r>
            <a:r>
              <a:rPr lang="en-US" dirty="0" err="1"/>
              <a:t>không</a:t>
            </a:r>
            <a:r>
              <a:rPr lang="en-US" dirty="0"/>
              <a:t> </a:t>
            </a:r>
            <a:r>
              <a:rPr lang="en-US" dirty="0" err="1"/>
              <a:t>gian</a:t>
            </a:r>
            <a:r>
              <a:rPr lang="en-US" dirty="0"/>
              <a:t> </a:t>
            </a:r>
            <a:r>
              <a:rPr lang="en-US" dirty="0" err="1"/>
              <a:t>người</a:t>
            </a:r>
            <a:r>
              <a:rPr lang="en-US" dirty="0"/>
              <a:t> </a:t>
            </a:r>
            <a:r>
              <a:rPr lang="en-US" dirty="0" err="1"/>
              <a:t>dùng</a:t>
            </a:r>
            <a:r>
              <a:rPr lang="en-US" dirty="0"/>
              <a:t> (user space) </a:t>
            </a:r>
            <a:r>
              <a:rPr lang="en-US" dirty="0" err="1"/>
              <a:t>hoặc</a:t>
            </a:r>
            <a:r>
              <a:rPr lang="en-US" dirty="0"/>
              <a:t> do kernel </a:t>
            </a:r>
            <a:r>
              <a:rPr lang="en-US" dirty="0" err="1"/>
              <a:t>quản</a:t>
            </a:r>
            <a:r>
              <a:rPr lang="en-US" dirty="0"/>
              <a:t> </a:t>
            </a:r>
            <a:r>
              <a:rPr lang="en-US" dirty="0" err="1"/>
              <a:t>lý</a:t>
            </a:r>
            <a:r>
              <a:rPr lang="en-US" dirty="0"/>
              <a:t>, </a:t>
            </a:r>
            <a:r>
              <a:rPr lang="en-US" dirty="0" err="1"/>
              <a:t>với</a:t>
            </a:r>
            <a:r>
              <a:rPr lang="en-US" dirty="0"/>
              <a:t> </a:t>
            </a:r>
            <a:r>
              <a:rPr lang="en-US" dirty="0" err="1"/>
              <a:t>mục</a:t>
            </a:r>
            <a:r>
              <a:rPr lang="en-US" dirty="0"/>
              <a:t> </a:t>
            </a:r>
            <a:r>
              <a:rPr lang="en-US" dirty="0" err="1"/>
              <a:t>đích</a:t>
            </a:r>
            <a:r>
              <a:rPr lang="en-US" dirty="0"/>
              <a:t> </a:t>
            </a:r>
            <a:r>
              <a:rPr lang="en-US" dirty="0" err="1"/>
              <a:t>cải</a:t>
            </a:r>
            <a:r>
              <a:rPr lang="en-US" dirty="0"/>
              <a:t> </a:t>
            </a:r>
            <a:r>
              <a:rPr lang="en-US" dirty="0" err="1"/>
              <a:t>thiện</a:t>
            </a:r>
            <a:r>
              <a:rPr lang="en-US" dirty="0"/>
              <a:t> </a:t>
            </a:r>
            <a:r>
              <a:rPr lang="en-US" dirty="0" err="1"/>
              <a:t>hiệu</a:t>
            </a:r>
            <a:r>
              <a:rPr lang="en-US" dirty="0"/>
              <a:t> </a:t>
            </a:r>
            <a:r>
              <a:rPr lang="en-US" dirty="0" err="1"/>
              <a:t>năng</a:t>
            </a:r>
            <a:r>
              <a:rPr lang="en-US" dirty="0"/>
              <a:t>.</a:t>
            </a:r>
          </a:p>
          <a:p>
            <a:r>
              <a:rPr lang="en-US" dirty="0"/>
              <a:t>– </a:t>
            </a:r>
            <a:r>
              <a:rPr lang="en-US" dirty="0" err="1"/>
              <a:t>Lý</a:t>
            </a:r>
            <a:r>
              <a:rPr lang="en-US" dirty="0"/>
              <a:t> do </a:t>
            </a:r>
            <a:r>
              <a:rPr lang="en-US" dirty="0" err="1"/>
              <a:t>kỹ</a:t>
            </a:r>
            <a:r>
              <a:rPr lang="en-US" dirty="0"/>
              <a:t> </a:t>
            </a:r>
            <a:r>
              <a:rPr lang="en-US" dirty="0" err="1"/>
              <a:t>thuật</a:t>
            </a:r>
            <a:r>
              <a:rPr lang="en-US" dirty="0"/>
              <a:t> </a:t>
            </a:r>
            <a:r>
              <a:rPr lang="en-US" dirty="0" err="1"/>
              <a:t>phần</a:t>
            </a:r>
            <a:r>
              <a:rPr lang="en-US" dirty="0"/>
              <a:t> </a:t>
            </a:r>
            <a:r>
              <a:rPr lang="en-US" dirty="0" err="1"/>
              <a:t>mềm</a:t>
            </a:r>
            <a:r>
              <a:rPr lang="en-US" dirty="0"/>
              <a:t>: </a:t>
            </a:r>
            <a:r>
              <a:rPr lang="en-US" dirty="0" err="1"/>
              <a:t>Nhiều</a:t>
            </a:r>
            <a:r>
              <a:rPr lang="en-US" dirty="0"/>
              <a:t> </a:t>
            </a:r>
            <a:r>
              <a:rPr lang="en-US" dirty="0" err="1"/>
              <a:t>ứng</a:t>
            </a:r>
            <a:r>
              <a:rPr lang="en-US" dirty="0"/>
              <a:t> </a:t>
            </a:r>
            <a:r>
              <a:rPr lang="en-US" dirty="0" err="1"/>
              <a:t>dụng</a:t>
            </a:r>
            <a:r>
              <a:rPr lang="en-US" dirty="0"/>
              <a:t> </a:t>
            </a:r>
            <a:r>
              <a:rPr lang="en-US" dirty="0" err="1"/>
              <a:t>dễ</a:t>
            </a:r>
            <a:r>
              <a:rPr lang="en-US" dirty="0"/>
              <a:t> </a:t>
            </a:r>
            <a:r>
              <a:rPr lang="en-US" dirty="0" err="1"/>
              <a:t>tổ</a:t>
            </a:r>
            <a:r>
              <a:rPr lang="en-US" dirty="0"/>
              <a:t> </a:t>
            </a:r>
            <a:r>
              <a:rPr lang="en-US" dirty="0" err="1"/>
              <a:t>chức</a:t>
            </a:r>
            <a:r>
              <a:rPr lang="en-US" dirty="0"/>
              <a:t> </a:t>
            </a:r>
            <a:r>
              <a:rPr lang="en-US" dirty="0" err="1"/>
              <a:t>hơn</a:t>
            </a:r>
            <a:r>
              <a:rPr lang="en-US" dirty="0"/>
              <a:t> </a:t>
            </a:r>
            <a:r>
              <a:rPr lang="en-US" dirty="0" err="1"/>
              <a:t>khi</a:t>
            </a:r>
            <a:r>
              <a:rPr lang="en-US" dirty="0"/>
              <a:t> chia </a:t>
            </a:r>
            <a:r>
              <a:rPr lang="en-US" dirty="0" err="1"/>
              <a:t>thành</a:t>
            </a:r>
            <a:r>
              <a:rPr lang="en-US" dirty="0"/>
              <a:t> </a:t>
            </a:r>
            <a:r>
              <a:rPr lang="en-US" dirty="0" err="1"/>
              <a:t>các</a:t>
            </a:r>
            <a:r>
              <a:rPr lang="en-US" dirty="0"/>
              <a:t> thread </a:t>
            </a:r>
            <a:r>
              <a:rPr lang="en-US" dirty="0" err="1"/>
              <a:t>độc</a:t>
            </a:r>
            <a:r>
              <a:rPr lang="en-US" dirty="0"/>
              <a:t> </a:t>
            </a:r>
            <a:r>
              <a:rPr lang="en-US" dirty="0" err="1"/>
              <a:t>lập</a:t>
            </a:r>
            <a:r>
              <a:rPr lang="en-US" dirty="0"/>
              <a:t>, </a:t>
            </a:r>
            <a:r>
              <a:rPr lang="en-US" dirty="0" err="1"/>
              <a:t>mỗi</a:t>
            </a:r>
            <a:r>
              <a:rPr lang="en-US" dirty="0"/>
              <a:t> thread </a:t>
            </a:r>
            <a:r>
              <a:rPr lang="en-US" dirty="0" err="1"/>
              <a:t>đảm</a:t>
            </a:r>
            <a:r>
              <a:rPr lang="en-US" dirty="0"/>
              <a:t> </a:t>
            </a:r>
            <a:r>
              <a:rPr lang="en-US" dirty="0" err="1"/>
              <a:t>nhiệm</a:t>
            </a:r>
            <a:r>
              <a:rPr lang="en-US" dirty="0"/>
              <a:t> </a:t>
            </a:r>
            <a:r>
              <a:rPr lang="en-US" dirty="0" err="1"/>
              <a:t>một</a:t>
            </a:r>
            <a:r>
              <a:rPr lang="en-US" dirty="0"/>
              <a:t> </a:t>
            </a:r>
            <a:r>
              <a:rPr lang="en-US" dirty="0" err="1"/>
              <a:t>nhiệm</a:t>
            </a:r>
            <a:r>
              <a:rPr lang="en-US" dirty="0"/>
              <a:t> </a:t>
            </a:r>
            <a:r>
              <a:rPr lang="en-US" dirty="0" err="1"/>
              <a:t>vụ</a:t>
            </a:r>
            <a:r>
              <a:rPr lang="en-US" dirty="0"/>
              <a:t> – </a:t>
            </a:r>
            <a:r>
              <a:rPr lang="en-US" dirty="0" err="1"/>
              <a:t>ví</a:t>
            </a:r>
            <a:r>
              <a:rPr lang="en-US" dirty="0"/>
              <a:t> </a:t>
            </a:r>
            <a:r>
              <a:rPr lang="en-US" dirty="0" err="1"/>
              <a:t>dụ</a:t>
            </a:r>
            <a:r>
              <a:rPr lang="en-US" dirty="0"/>
              <a:t> UI, </a:t>
            </a:r>
            <a:r>
              <a:rPr lang="en-US" dirty="0" err="1"/>
              <a:t>tính</a:t>
            </a:r>
            <a:r>
              <a:rPr lang="en-US" dirty="0"/>
              <a:t> </a:t>
            </a:r>
            <a:r>
              <a:rPr lang="en-US" dirty="0" err="1"/>
              <a:t>toán</a:t>
            </a:r>
            <a:r>
              <a:rPr lang="en-US" dirty="0"/>
              <a:t>, </a:t>
            </a:r>
            <a:r>
              <a:rPr lang="en-US" dirty="0" err="1"/>
              <a:t>sao</a:t>
            </a:r>
            <a:r>
              <a:rPr lang="en-US" dirty="0"/>
              <a:t> </a:t>
            </a:r>
            <a:r>
              <a:rPr lang="en-US" dirty="0" err="1"/>
              <a:t>lưu</a:t>
            </a:r>
            <a:r>
              <a:rPr lang="en-US" dirty="0"/>
              <a:t> </a:t>
            </a:r>
            <a:r>
              <a:rPr lang="en-US" dirty="0" err="1"/>
              <a:t>trong</a:t>
            </a:r>
            <a:r>
              <a:rPr lang="en-US" dirty="0"/>
              <a:t> </a:t>
            </a:r>
            <a:r>
              <a:rPr lang="en-US" dirty="0" err="1"/>
              <a:t>ứng</a:t>
            </a:r>
            <a:r>
              <a:rPr lang="en-US" dirty="0"/>
              <a:t> </a:t>
            </a:r>
            <a:r>
              <a:rPr lang="en-US" dirty="0" err="1"/>
              <a:t>dụng</a:t>
            </a:r>
            <a:r>
              <a:rPr lang="en-US" dirty="0"/>
              <a:t> spreadsheet.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Thread switch: </a:t>
            </a:r>
            <a:r>
              <a:rPr lang="en-US" dirty="0" err="1"/>
              <a:t>thay</a:t>
            </a:r>
            <a:r>
              <a:rPr lang="en-US" dirty="0"/>
              <a:t> </a:t>
            </a:r>
            <a:r>
              <a:rPr lang="en-US" dirty="0" err="1"/>
              <a:t>đổi</a:t>
            </a:r>
            <a:r>
              <a:rPr lang="en-US" dirty="0"/>
              <a:t> con </a:t>
            </a:r>
            <a:r>
              <a:rPr lang="en-US" dirty="0" err="1"/>
              <a:t>trỏ</a:t>
            </a:r>
            <a:r>
              <a:rPr lang="en-US" dirty="0"/>
              <a:t> </a:t>
            </a:r>
            <a:r>
              <a:rPr lang="en-US" dirty="0" err="1"/>
              <a:t>chương</a:t>
            </a:r>
            <a:r>
              <a:rPr lang="en-US" dirty="0"/>
              <a:t> </a:t>
            </a:r>
            <a:r>
              <a:rPr lang="en-US" dirty="0" err="1"/>
              <a:t>trình</a:t>
            </a:r>
            <a:r>
              <a:rPr lang="en-US" dirty="0"/>
              <a:t> </a:t>
            </a:r>
            <a:r>
              <a:rPr lang="en-US" dirty="0" err="1"/>
              <a:t>và</a:t>
            </a:r>
            <a:r>
              <a:rPr lang="en-US" dirty="0"/>
              <a:t> stack pointer, </a:t>
            </a:r>
            <a:r>
              <a:rPr lang="en-US" dirty="0" err="1"/>
              <a:t>nhưng</a:t>
            </a:r>
            <a:r>
              <a:rPr lang="en-US" dirty="0"/>
              <a:t> </a:t>
            </a:r>
            <a:r>
              <a:rPr lang="en-US" dirty="0" err="1"/>
              <a:t>vẫn</a:t>
            </a:r>
            <a:r>
              <a:rPr lang="en-US" dirty="0"/>
              <a:t> ở </a:t>
            </a:r>
            <a:r>
              <a:rPr lang="en-US" dirty="0" err="1"/>
              <a:t>cùng</a:t>
            </a:r>
            <a:r>
              <a:rPr lang="en-US" dirty="0"/>
              <a:t> </a:t>
            </a:r>
            <a:r>
              <a:rPr lang="en-US" dirty="0" err="1"/>
              <a:t>một</a:t>
            </a:r>
            <a:r>
              <a:rPr lang="en-US" dirty="0"/>
              <a:t> </a:t>
            </a:r>
            <a:r>
              <a:rPr lang="en-US" dirty="0" err="1"/>
              <a:t>không</a:t>
            </a:r>
            <a:r>
              <a:rPr lang="en-US" dirty="0"/>
              <a:t> </a:t>
            </a:r>
            <a:r>
              <a:rPr lang="en-US" dirty="0" err="1"/>
              <a:t>gian</a:t>
            </a:r>
            <a:r>
              <a:rPr lang="en-US" dirty="0"/>
              <a:t> </a:t>
            </a:r>
            <a:r>
              <a:rPr lang="en-US" dirty="0" err="1"/>
              <a:t>địa</a:t>
            </a:r>
            <a:r>
              <a:rPr lang="en-US" dirty="0"/>
              <a:t> </a:t>
            </a:r>
            <a:r>
              <a:rPr lang="en-US" dirty="0" err="1"/>
              <a:t>chỉ</a:t>
            </a:r>
            <a:r>
              <a:rPr lang="en-US" dirty="0"/>
              <a:t> → </a:t>
            </a:r>
            <a:r>
              <a:rPr lang="en-US" dirty="0" err="1"/>
              <a:t>không</a:t>
            </a:r>
            <a:r>
              <a:rPr lang="en-US" dirty="0"/>
              <a:t> </a:t>
            </a:r>
            <a:r>
              <a:rPr lang="en-US" dirty="0" err="1"/>
              <a:t>ảnh</a:t>
            </a:r>
            <a:r>
              <a:rPr lang="en-US" dirty="0"/>
              <a:t> </a:t>
            </a:r>
            <a:r>
              <a:rPr lang="en-US" dirty="0" err="1"/>
              <a:t>hưởng</a:t>
            </a:r>
            <a:r>
              <a:rPr lang="en-US" dirty="0"/>
              <a:t> </a:t>
            </a:r>
            <a:r>
              <a:rPr lang="en-US" dirty="0" err="1"/>
              <a:t>nhiều</a:t>
            </a:r>
            <a:r>
              <a:rPr lang="en-US" dirty="0"/>
              <a:t> </a:t>
            </a:r>
            <a:r>
              <a:rPr lang="en-US" dirty="0" err="1"/>
              <a:t>đến</a:t>
            </a:r>
            <a:r>
              <a:rPr lang="en-US" dirty="0"/>
              <a:t> cache.</a:t>
            </a:r>
          </a:p>
          <a:p>
            <a:endParaRPr lang="en-US" dirty="0"/>
          </a:p>
          <a:p>
            <a:r>
              <a:rPr lang="en-US" dirty="0"/>
              <a:t>Process switch: </a:t>
            </a:r>
            <a:r>
              <a:rPr lang="en-US" dirty="0" err="1"/>
              <a:t>thay</a:t>
            </a:r>
            <a:r>
              <a:rPr lang="en-US" dirty="0"/>
              <a:t> </a:t>
            </a:r>
            <a:r>
              <a:rPr lang="en-US" dirty="0" err="1"/>
              <a:t>đổi</a:t>
            </a:r>
            <a:r>
              <a:rPr lang="en-US" dirty="0"/>
              <a:t> </a:t>
            </a:r>
            <a:r>
              <a:rPr lang="en-US" dirty="0" err="1"/>
              <a:t>toàn</a:t>
            </a:r>
            <a:r>
              <a:rPr lang="en-US" dirty="0"/>
              <a:t> </a:t>
            </a:r>
            <a:r>
              <a:rPr lang="en-US" dirty="0" err="1"/>
              <a:t>bộ</a:t>
            </a:r>
            <a:r>
              <a:rPr lang="en-US" dirty="0"/>
              <a:t> </a:t>
            </a:r>
            <a:r>
              <a:rPr lang="en-US" dirty="0" err="1"/>
              <a:t>không</a:t>
            </a:r>
            <a:r>
              <a:rPr lang="en-US" dirty="0"/>
              <a:t> </a:t>
            </a:r>
            <a:r>
              <a:rPr lang="en-US" dirty="0" err="1"/>
              <a:t>gian</a:t>
            </a:r>
            <a:r>
              <a:rPr lang="en-US" dirty="0"/>
              <a:t> </a:t>
            </a:r>
            <a:r>
              <a:rPr lang="en-US" dirty="0" err="1"/>
              <a:t>địa</a:t>
            </a:r>
            <a:r>
              <a:rPr lang="en-US" dirty="0"/>
              <a:t> </a:t>
            </a:r>
            <a:r>
              <a:rPr lang="en-US" dirty="0" err="1"/>
              <a:t>chỉ</a:t>
            </a:r>
            <a:r>
              <a:rPr lang="en-US" dirty="0"/>
              <a:t>, </a:t>
            </a:r>
            <a:r>
              <a:rPr lang="en-US" dirty="0" err="1"/>
              <a:t>buộc</a:t>
            </a:r>
            <a:r>
              <a:rPr lang="en-US" dirty="0"/>
              <a:t> MMU </a:t>
            </a:r>
            <a:r>
              <a:rPr lang="en-US" dirty="0" err="1"/>
              <a:t>cập</a:t>
            </a:r>
            <a:r>
              <a:rPr lang="en-US" dirty="0"/>
              <a:t> </a:t>
            </a:r>
            <a:r>
              <a:rPr lang="en-US" dirty="0" err="1"/>
              <a:t>nhật</a:t>
            </a:r>
            <a:r>
              <a:rPr lang="en-US" dirty="0"/>
              <a:t>, cache </a:t>
            </a:r>
            <a:r>
              <a:rPr lang="en-US" dirty="0" err="1"/>
              <a:t>và</a:t>
            </a:r>
            <a:r>
              <a:rPr lang="en-US" dirty="0"/>
              <a:t> TLB </a:t>
            </a:r>
            <a:r>
              <a:rPr lang="en-US" dirty="0" err="1"/>
              <a:t>bị</a:t>
            </a:r>
            <a:r>
              <a:rPr lang="en-US" dirty="0"/>
              <a:t> </a:t>
            </a:r>
            <a:r>
              <a:rPr lang="en-US" dirty="0" err="1"/>
              <a:t>xóa</a:t>
            </a:r>
            <a:r>
              <a:rPr lang="en-US" dirty="0"/>
              <a:t> → </a:t>
            </a:r>
            <a:r>
              <a:rPr lang="en-US" dirty="0" err="1"/>
              <a:t>giảm</a:t>
            </a:r>
            <a:r>
              <a:rPr lang="en-US" dirty="0"/>
              <a:t> </a:t>
            </a:r>
            <a:r>
              <a:rPr lang="en-US" dirty="0" err="1"/>
              <a:t>mạnh</a:t>
            </a:r>
            <a:r>
              <a:rPr lang="en-US" dirty="0"/>
              <a:t> </a:t>
            </a:r>
            <a:r>
              <a:rPr lang="en-US" dirty="0" err="1"/>
              <a:t>hiệu</a:t>
            </a:r>
            <a:r>
              <a:rPr lang="en-US" dirty="0"/>
              <a:t> </a:t>
            </a:r>
            <a:r>
              <a:rPr lang="en-US" dirty="0" err="1"/>
              <a:t>năng</a:t>
            </a:r>
            <a:r>
              <a:rPr lang="en-US" dirty="0"/>
              <a:t>.</a:t>
            </a:r>
          </a:p>
          <a:p>
            <a:endParaRPr lang="en-US" dirty="0"/>
          </a:p>
          <a:p>
            <a:endParaRPr lang="en-US" dirty="0"/>
          </a:p>
          <a:p>
            <a:r>
              <a:rPr lang="en-US" dirty="0"/>
              <a:t>Multithreading </a:t>
            </a:r>
            <a:r>
              <a:rPr lang="en-US" dirty="0" err="1"/>
              <a:t>cho</a:t>
            </a:r>
            <a:r>
              <a:rPr lang="en-US" dirty="0"/>
              <a:t> </a:t>
            </a:r>
            <a:r>
              <a:rPr lang="en-US" dirty="0" err="1"/>
              <a:t>phép</a:t>
            </a:r>
            <a:r>
              <a:rPr lang="en-US" dirty="0"/>
              <a:t> </a:t>
            </a:r>
            <a:r>
              <a:rPr lang="en-US" dirty="0" err="1"/>
              <a:t>tận</a:t>
            </a:r>
            <a:r>
              <a:rPr lang="en-US" dirty="0"/>
              <a:t> </a:t>
            </a:r>
            <a:r>
              <a:rPr lang="en-US" dirty="0" err="1"/>
              <a:t>dụng</a:t>
            </a:r>
            <a:r>
              <a:rPr lang="en-US" dirty="0"/>
              <a:t> </a:t>
            </a:r>
            <a:r>
              <a:rPr lang="en-US" dirty="0" err="1"/>
              <a:t>khả</a:t>
            </a:r>
            <a:r>
              <a:rPr lang="en-US" dirty="0"/>
              <a:t> </a:t>
            </a:r>
            <a:r>
              <a:rPr lang="en-US" dirty="0" err="1"/>
              <a:t>năng</a:t>
            </a:r>
            <a:r>
              <a:rPr lang="en-US" dirty="0"/>
              <a:t> song </a:t>
            </a:r>
            <a:r>
              <a:rPr lang="en-US" dirty="0" err="1"/>
              <a:t>song</a:t>
            </a:r>
            <a:r>
              <a:rPr lang="en-US" dirty="0"/>
              <a:t> </a:t>
            </a:r>
            <a:r>
              <a:rPr lang="en-US" dirty="0" err="1"/>
              <a:t>mà</a:t>
            </a:r>
            <a:r>
              <a:rPr lang="en-US" dirty="0"/>
              <a:t> </a:t>
            </a:r>
            <a:r>
              <a:rPr lang="en-US" dirty="0" err="1"/>
              <a:t>vẫn</a:t>
            </a:r>
            <a:r>
              <a:rPr lang="en-US" dirty="0"/>
              <a:t> </a:t>
            </a:r>
            <a:r>
              <a:rPr lang="en-US" dirty="0" err="1"/>
              <a:t>giữ</a:t>
            </a:r>
            <a:r>
              <a:rPr lang="en-US" dirty="0"/>
              <a:t> </a:t>
            </a:r>
            <a:r>
              <a:rPr lang="en-US" dirty="0" err="1"/>
              <a:t>được</a:t>
            </a:r>
            <a:r>
              <a:rPr lang="en-US" dirty="0"/>
              <a:t> </a:t>
            </a:r>
            <a:r>
              <a:rPr lang="en-US" dirty="0" err="1"/>
              <a:t>hiệu</a:t>
            </a:r>
            <a:r>
              <a:rPr lang="en-US" dirty="0"/>
              <a:t> </a:t>
            </a:r>
            <a:r>
              <a:rPr lang="en-US" dirty="0" err="1"/>
              <a:t>năng</a:t>
            </a:r>
            <a:r>
              <a:rPr lang="en-US" dirty="0"/>
              <a:t> </a:t>
            </a:r>
            <a:r>
              <a:rPr lang="en-US" dirty="0" err="1"/>
              <a:t>nhờ</a:t>
            </a:r>
            <a:r>
              <a:rPr lang="en-US" dirty="0"/>
              <a:t> </a:t>
            </a:r>
            <a:r>
              <a:rPr lang="en-US" dirty="0" err="1"/>
              <a:t>giảm</a:t>
            </a:r>
            <a:r>
              <a:rPr lang="en-US" dirty="0"/>
              <a:t> chi </a:t>
            </a:r>
            <a:r>
              <a:rPr lang="en-US" dirty="0" err="1"/>
              <a:t>phí</a:t>
            </a:r>
            <a:r>
              <a:rPr lang="en-US" dirty="0"/>
              <a:t> context switch. </a:t>
            </a:r>
            <a:r>
              <a:rPr lang="en-US" dirty="0" err="1"/>
              <a:t>Đây</a:t>
            </a:r>
            <a:r>
              <a:rPr lang="en-US" dirty="0"/>
              <a:t> </a:t>
            </a:r>
            <a:r>
              <a:rPr lang="en-US" dirty="0" err="1"/>
              <a:t>là</a:t>
            </a:r>
            <a:r>
              <a:rPr lang="en-US" dirty="0"/>
              <a:t> </a:t>
            </a:r>
            <a:r>
              <a:rPr lang="en-US" dirty="0" err="1"/>
              <a:t>lý</a:t>
            </a:r>
            <a:r>
              <a:rPr lang="en-US" dirty="0"/>
              <a:t> do </a:t>
            </a:r>
            <a:r>
              <a:rPr lang="en-US" dirty="0" err="1"/>
              <a:t>quan</a:t>
            </a:r>
            <a:r>
              <a:rPr lang="en-US" dirty="0"/>
              <a:t> </a:t>
            </a:r>
            <a:r>
              <a:rPr lang="en-US" dirty="0" err="1"/>
              <a:t>trọng</a:t>
            </a:r>
            <a:r>
              <a:rPr lang="en-US" dirty="0"/>
              <a:t> </a:t>
            </a:r>
            <a:r>
              <a:rPr lang="en-US" dirty="0" err="1"/>
              <a:t>khiến</a:t>
            </a:r>
            <a:r>
              <a:rPr lang="en-US" dirty="0"/>
              <a:t> </a:t>
            </a:r>
            <a:r>
              <a:rPr lang="en-US" dirty="0" err="1"/>
              <a:t>kiến</a:t>
            </a:r>
            <a:r>
              <a:rPr lang="en-US" dirty="0"/>
              <a:t> </a:t>
            </a:r>
            <a:r>
              <a:rPr lang="en-US" dirty="0" err="1"/>
              <a:t>trúc</a:t>
            </a:r>
            <a:r>
              <a:rPr lang="en-US" dirty="0"/>
              <a:t> </a:t>
            </a:r>
            <a:r>
              <a:rPr lang="en-US" dirty="0" err="1"/>
              <a:t>đa</a:t>
            </a:r>
            <a:r>
              <a:rPr lang="en-US" dirty="0"/>
              <a:t> </a:t>
            </a:r>
            <a:r>
              <a:rPr lang="en-US" dirty="0" err="1"/>
              <a:t>luồng</a:t>
            </a:r>
            <a:r>
              <a:rPr lang="en-US" dirty="0"/>
              <a:t> </a:t>
            </a:r>
            <a:r>
              <a:rPr lang="en-US" dirty="0" err="1"/>
              <a:t>được</a:t>
            </a:r>
            <a:r>
              <a:rPr lang="en-US" dirty="0"/>
              <a:t> </a:t>
            </a:r>
            <a:r>
              <a:rPr lang="en-US" dirty="0" err="1"/>
              <a:t>ưa</a:t>
            </a:r>
            <a:r>
              <a:rPr lang="en-US" dirty="0"/>
              <a:t> </a:t>
            </a:r>
            <a:r>
              <a:rPr lang="en-US" dirty="0" err="1"/>
              <a:t>chuộng</a:t>
            </a:r>
            <a:r>
              <a:rPr lang="en-US" dirty="0"/>
              <a:t> </a:t>
            </a:r>
            <a:r>
              <a:rPr lang="en-US" dirty="0" err="1"/>
              <a:t>trong</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hiệu</a:t>
            </a:r>
            <a:r>
              <a:rPr lang="en-US" dirty="0"/>
              <a:t> </a:t>
            </a:r>
            <a:r>
              <a:rPr lang="en-US" dirty="0" err="1"/>
              <a:t>năng</a:t>
            </a:r>
            <a:r>
              <a:rPr lang="en-US" dirty="0"/>
              <a:t> </a:t>
            </a:r>
            <a:r>
              <a:rPr lang="en-US" dirty="0" err="1"/>
              <a:t>cao</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16.png"/><Relationship Id="rId4" Type="http://schemas.openxmlformats.org/officeDocument/2006/relationships/image" Target="../media/image21.sv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6.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325529" y="935471"/>
            <a:ext cx="18939059" cy="1464829"/>
            <a:chOff x="0" y="0"/>
            <a:chExt cx="4988065" cy="385799"/>
          </a:xfrm>
        </p:grpSpPr>
        <p:sp>
          <p:nvSpPr>
            <p:cNvPr id="4" name="Freeform 4"/>
            <p:cNvSpPr/>
            <p:nvPr/>
          </p:nvSpPr>
          <p:spPr>
            <a:xfrm>
              <a:off x="0" y="0"/>
              <a:ext cx="4988065" cy="385799"/>
            </a:xfrm>
            <a:custGeom>
              <a:avLst/>
              <a:gdLst/>
              <a:ahLst/>
              <a:cxnLst/>
              <a:rect l="l" t="t" r="r" b="b"/>
              <a:pathLst>
                <a:path w="4988065" h="385799">
                  <a:moveTo>
                    <a:pt x="0" y="0"/>
                  </a:moveTo>
                  <a:lnTo>
                    <a:pt x="4988065" y="0"/>
                  </a:lnTo>
                  <a:lnTo>
                    <a:pt x="4988065" y="385799"/>
                  </a:lnTo>
                  <a:lnTo>
                    <a:pt x="0" y="385799"/>
                  </a:lnTo>
                  <a:close/>
                </a:path>
              </a:pathLst>
            </a:custGeom>
            <a:solidFill>
              <a:srgbClr val="2B59C3">
                <a:alpha val="71765"/>
              </a:srgbClr>
            </a:solidFill>
          </p:spPr>
        </p:sp>
        <p:sp>
          <p:nvSpPr>
            <p:cNvPr id="5" name="TextBox 5"/>
            <p:cNvSpPr txBox="1"/>
            <p:nvPr/>
          </p:nvSpPr>
          <p:spPr>
            <a:xfrm>
              <a:off x="0" y="28575"/>
              <a:ext cx="4988065"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11394226" y="1431741"/>
            <a:ext cx="6379233" cy="8140553"/>
          </a:xfrm>
          <a:custGeom>
            <a:avLst/>
            <a:gdLst/>
            <a:ahLst/>
            <a:cxnLst/>
            <a:rect l="l" t="t" r="r" b="b"/>
            <a:pathLst>
              <a:path w="6379233" h="8140553">
                <a:moveTo>
                  <a:pt x="0" y="0"/>
                </a:moveTo>
                <a:lnTo>
                  <a:pt x="6379233" y="0"/>
                </a:lnTo>
                <a:lnTo>
                  <a:pt x="6379233" y="8140553"/>
                </a:lnTo>
                <a:lnTo>
                  <a:pt x="0" y="814055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a:off x="13010810" y="-155024"/>
            <a:ext cx="6775868" cy="4114800"/>
          </a:xfrm>
          <a:custGeom>
            <a:avLst/>
            <a:gdLst/>
            <a:ahLst/>
            <a:cxnLst/>
            <a:rect l="l" t="t" r="r" b="b"/>
            <a:pathLst>
              <a:path w="6775868" h="4114800">
                <a:moveTo>
                  <a:pt x="0" y="0"/>
                </a:moveTo>
                <a:lnTo>
                  <a:pt x="6775868" y="0"/>
                </a:lnTo>
                <a:lnTo>
                  <a:pt x="677586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p:cNvSpPr/>
          <p:nvPr/>
        </p:nvSpPr>
        <p:spPr>
          <a:xfrm flipH="1" flipV="1">
            <a:off x="12417225" y="6172200"/>
            <a:ext cx="6775868" cy="4114800"/>
          </a:xfrm>
          <a:custGeom>
            <a:avLst/>
            <a:gdLst/>
            <a:ahLst/>
            <a:cxnLst/>
            <a:rect l="l" t="t" r="r" b="b"/>
            <a:pathLst>
              <a:path w="6775868" h="4114800">
                <a:moveTo>
                  <a:pt x="6775869" y="4114800"/>
                </a:moveTo>
                <a:lnTo>
                  <a:pt x="0" y="4114800"/>
                </a:lnTo>
                <a:lnTo>
                  <a:pt x="0" y="0"/>
                </a:lnTo>
                <a:lnTo>
                  <a:pt x="6775869" y="0"/>
                </a:lnTo>
                <a:lnTo>
                  <a:pt x="6775869" y="411480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 name="TextBox 9"/>
          <p:cNvSpPr txBox="1"/>
          <p:nvPr/>
        </p:nvSpPr>
        <p:spPr>
          <a:xfrm>
            <a:off x="2076195" y="1172386"/>
            <a:ext cx="10522591" cy="1029100"/>
          </a:xfrm>
          <a:prstGeom prst="rect">
            <a:avLst/>
          </a:prstGeom>
        </p:spPr>
        <p:txBody>
          <a:bodyPr lIns="0" tIns="0" rIns="0" bIns="0" rtlCol="0" anchor="t">
            <a:spAutoFit/>
          </a:bodyPr>
          <a:lstStyle/>
          <a:p>
            <a:pPr algn="l">
              <a:lnSpc>
                <a:spcPts val="7332"/>
              </a:lnSpc>
              <a:spcBef>
                <a:spcPct val="0"/>
              </a:spcBef>
            </a:pPr>
            <a:r>
              <a:rPr lang="en-US" sz="7050" b="1">
                <a:solidFill>
                  <a:srgbClr val="F4F4F4"/>
                </a:solidFill>
                <a:latin typeface="Poppins Bold"/>
                <a:ea typeface="Poppins Bold"/>
                <a:cs typeface="Poppins Bold"/>
                <a:sym typeface="Poppins Bold"/>
              </a:rPr>
              <a:t>Distributed System</a:t>
            </a:r>
          </a:p>
        </p:txBody>
      </p:sp>
      <p:sp>
        <p:nvSpPr>
          <p:cNvPr id="10" name="Freeform 10"/>
          <p:cNvSpPr/>
          <p:nvPr/>
        </p:nvSpPr>
        <p:spPr>
          <a:xfrm>
            <a:off x="9263774" y="-842039"/>
            <a:ext cx="6775868" cy="4114800"/>
          </a:xfrm>
          <a:custGeom>
            <a:avLst/>
            <a:gdLst/>
            <a:ahLst/>
            <a:cxnLst/>
            <a:rect l="l" t="t" r="r" b="b"/>
            <a:pathLst>
              <a:path w="6775868" h="4114800">
                <a:moveTo>
                  <a:pt x="0" y="0"/>
                </a:moveTo>
                <a:lnTo>
                  <a:pt x="6775868" y="0"/>
                </a:lnTo>
                <a:lnTo>
                  <a:pt x="677586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1" name="Freeform 11"/>
          <p:cNvSpPr/>
          <p:nvPr/>
        </p:nvSpPr>
        <p:spPr>
          <a:xfrm>
            <a:off x="14856933" y="3174284"/>
            <a:ext cx="3083622" cy="3126612"/>
          </a:xfrm>
          <a:custGeom>
            <a:avLst/>
            <a:gdLst/>
            <a:ahLst/>
            <a:cxnLst/>
            <a:rect l="l" t="t" r="r" b="b"/>
            <a:pathLst>
              <a:path w="3083622" h="3126612">
                <a:moveTo>
                  <a:pt x="0" y="0"/>
                </a:moveTo>
                <a:lnTo>
                  <a:pt x="3083622" y="0"/>
                </a:lnTo>
                <a:lnTo>
                  <a:pt x="3083622" y="3126613"/>
                </a:lnTo>
                <a:lnTo>
                  <a:pt x="0" y="3126613"/>
                </a:lnTo>
                <a:lnTo>
                  <a:pt x="0" y="0"/>
                </a:lnTo>
                <a:close/>
              </a:path>
            </a:pathLst>
          </a:custGeom>
          <a:blipFill>
            <a:blip r:embed="rId7">
              <a:alphaModFix amt="71000"/>
            </a:blip>
            <a:stretch>
              <a:fillRect/>
            </a:stretch>
          </a:blipFill>
        </p:spPr>
      </p:sp>
      <p:sp>
        <p:nvSpPr>
          <p:cNvPr id="12" name="Freeform 12"/>
          <p:cNvSpPr/>
          <p:nvPr/>
        </p:nvSpPr>
        <p:spPr>
          <a:xfrm>
            <a:off x="-246058" y="1259935"/>
            <a:ext cx="2549517" cy="2585062"/>
          </a:xfrm>
          <a:custGeom>
            <a:avLst/>
            <a:gdLst/>
            <a:ahLst/>
            <a:cxnLst/>
            <a:rect l="l" t="t" r="r" b="b"/>
            <a:pathLst>
              <a:path w="2549517" h="2585062">
                <a:moveTo>
                  <a:pt x="0" y="0"/>
                </a:moveTo>
                <a:lnTo>
                  <a:pt x="2549516" y="0"/>
                </a:lnTo>
                <a:lnTo>
                  <a:pt x="2549516" y="2585062"/>
                </a:lnTo>
                <a:lnTo>
                  <a:pt x="0" y="2585062"/>
                </a:lnTo>
                <a:lnTo>
                  <a:pt x="0" y="0"/>
                </a:lnTo>
                <a:close/>
              </a:path>
            </a:pathLst>
          </a:custGeom>
          <a:blipFill>
            <a:blip r:embed="rId7">
              <a:alphaModFix amt="71000"/>
            </a:blip>
            <a:stretch>
              <a:fillRect/>
            </a:stretch>
          </a:blipFill>
        </p:spPr>
      </p:sp>
      <p:sp>
        <p:nvSpPr>
          <p:cNvPr id="14" name="TextBox 14"/>
          <p:cNvSpPr txBox="1"/>
          <p:nvPr/>
        </p:nvSpPr>
        <p:spPr>
          <a:xfrm>
            <a:off x="2113206" y="2616268"/>
            <a:ext cx="8497325" cy="2291732"/>
          </a:xfrm>
          <a:prstGeom prst="rect">
            <a:avLst/>
          </a:prstGeom>
        </p:spPr>
        <p:txBody>
          <a:bodyPr lIns="0" tIns="0" rIns="0" bIns="0" rtlCol="0" anchor="t">
            <a:spAutoFit/>
          </a:bodyPr>
          <a:lstStyle/>
          <a:p>
            <a:pPr algn="l">
              <a:lnSpc>
                <a:spcPts val="8580"/>
              </a:lnSpc>
              <a:spcBef>
                <a:spcPct val="0"/>
              </a:spcBef>
            </a:pPr>
            <a:r>
              <a:rPr lang="en-US" sz="8250" b="1" dirty="0">
                <a:solidFill>
                  <a:srgbClr val="063050"/>
                </a:solidFill>
                <a:latin typeface="Poppins Bold"/>
                <a:ea typeface="Poppins Bold"/>
                <a:cs typeface="Poppins Bold"/>
                <a:sym typeface="Poppins Bold"/>
              </a:rPr>
              <a:t>Thread &amp; Virtualization</a:t>
            </a:r>
          </a:p>
        </p:txBody>
      </p:sp>
      <p:sp>
        <p:nvSpPr>
          <p:cNvPr id="15" name="TextBox 14"/>
          <p:cNvSpPr txBox="1"/>
          <p:nvPr/>
        </p:nvSpPr>
        <p:spPr>
          <a:xfrm>
            <a:off x="1361494" y="5788726"/>
            <a:ext cx="7029488" cy="3539430"/>
          </a:xfrm>
          <a:prstGeom prst="rect">
            <a:avLst/>
          </a:prstGeom>
          <a:noFill/>
        </p:spPr>
        <p:txBody>
          <a:bodyPr wrap="none" rtlCol="0">
            <a:spAutoFit/>
          </a:bodyPr>
          <a:lstStyle/>
          <a:p>
            <a:r>
              <a:rPr lang="en-US" sz="3200" dirty="0" err="1" smtClean="0">
                <a:latin typeface="Roboto Slab" panose="020B0604020202020204" charset="0"/>
                <a:ea typeface="Roboto Slab" panose="020B0604020202020204" charset="0"/>
              </a:rPr>
              <a:t>Môn</a:t>
            </a:r>
            <a:r>
              <a:rPr lang="en-US" sz="3200" dirty="0" smtClean="0">
                <a:latin typeface="Roboto Slab" panose="020B0604020202020204" charset="0"/>
                <a:ea typeface="Roboto Slab" panose="020B0604020202020204" charset="0"/>
              </a:rPr>
              <a:t> </a:t>
            </a:r>
            <a:r>
              <a:rPr lang="en-US" sz="3200" dirty="0" err="1" smtClean="0">
                <a:latin typeface="Roboto Slab" panose="020B0604020202020204" charset="0"/>
                <a:ea typeface="Roboto Slab" panose="020B0604020202020204" charset="0"/>
              </a:rPr>
              <a:t>học</a:t>
            </a:r>
            <a:r>
              <a:rPr lang="en-US" sz="3200" dirty="0" smtClean="0">
                <a:latin typeface="Roboto Slab" panose="020B0604020202020204" charset="0"/>
                <a:ea typeface="Roboto Slab" panose="020B0604020202020204" charset="0"/>
              </a:rPr>
              <a:t>: </a:t>
            </a:r>
            <a:r>
              <a:rPr lang="en-US" sz="3200" dirty="0" err="1" smtClean="0">
                <a:latin typeface="Roboto Slab" panose="020B0604020202020204" charset="0"/>
                <a:ea typeface="Roboto Slab" panose="020B0604020202020204" charset="0"/>
              </a:rPr>
              <a:t>Các</a:t>
            </a:r>
            <a:r>
              <a:rPr lang="en-US" sz="3200" dirty="0" smtClean="0">
                <a:latin typeface="Roboto Slab" panose="020B0604020202020204" charset="0"/>
                <a:ea typeface="Roboto Slab" panose="020B0604020202020204" charset="0"/>
              </a:rPr>
              <a:t> </a:t>
            </a:r>
            <a:r>
              <a:rPr lang="en-US" sz="3200" dirty="0" err="1" smtClean="0">
                <a:latin typeface="Roboto Slab" panose="020B0604020202020204" charset="0"/>
                <a:ea typeface="Roboto Slab" panose="020B0604020202020204" charset="0"/>
              </a:rPr>
              <a:t>hệ</a:t>
            </a:r>
            <a:r>
              <a:rPr lang="en-US" sz="3200" dirty="0" smtClean="0">
                <a:latin typeface="Roboto Slab" panose="020B0604020202020204" charset="0"/>
                <a:ea typeface="Roboto Slab" panose="020B0604020202020204" charset="0"/>
              </a:rPr>
              <a:t> </a:t>
            </a:r>
            <a:r>
              <a:rPr lang="en-US" sz="3200" dirty="0" err="1" smtClean="0">
                <a:latin typeface="Roboto Slab" panose="020B0604020202020204" charset="0"/>
                <a:ea typeface="Roboto Slab" panose="020B0604020202020204" charset="0"/>
              </a:rPr>
              <a:t>thống</a:t>
            </a:r>
            <a:r>
              <a:rPr lang="en-US" sz="3200" dirty="0" smtClean="0">
                <a:latin typeface="Roboto Slab" panose="020B0604020202020204" charset="0"/>
                <a:ea typeface="Roboto Slab" panose="020B0604020202020204" charset="0"/>
              </a:rPr>
              <a:t> </a:t>
            </a:r>
            <a:r>
              <a:rPr lang="en-US" sz="3200" dirty="0" err="1" smtClean="0">
                <a:latin typeface="Roboto Slab" panose="020B0604020202020204" charset="0"/>
                <a:ea typeface="Roboto Slab" panose="020B0604020202020204" charset="0"/>
              </a:rPr>
              <a:t>phân</a:t>
            </a:r>
            <a:r>
              <a:rPr lang="en-US" sz="3200" dirty="0" smtClean="0">
                <a:latin typeface="Roboto Slab" panose="020B0604020202020204" charset="0"/>
                <a:ea typeface="Roboto Slab" panose="020B0604020202020204" charset="0"/>
              </a:rPr>
              <a:t> </a:t>
            </a:r>
            <a:r>
              <a:rPr lang="en-US" sz="3200" dirty="0" err="1" smtClean="0">
                <a:latin typeface="Roboto Slab" panose="020B0604020202020204" charset="0"/>
                <a:ea typeface="Roboto Slab" panose="020B0604020202020204" charset="0"/>
              </a:rPr>
              <a:t>tán</a:t>
            </a:r>
            <a:endParaRPr lang="en-US" sz="3200" dirty="0" smtClean="0">
              <a:latin typeface="Roboto Slab" panose="020B0604020202020204" charset="0"/>
              <a:ea typeface="Roboto Slab" panose="020B0604020202020204" charset="0"/>
            </a:endParaRPr>
          </a:p>
          <a:p>
            <a:r>
              <a:rPr lang="en-US" sz="3200" dirty="0" err="1" smtClean="0">
                <a:latin typeface="Roboto Slab" panose="020B0604020202020204" charset="0"/>
                <a:ea typeface="Roboto Slab" panose="020B0604020202020204" charset="0"/>
              </a:rPr>
              <a:t>Giảng</a:t>
            </a:r>
            <a:r>
              <a:rPr lang="en-US" sz="3200" dirty="0" smtClean="0">
                <a:latin typeface="Roboto Slab" panose="020B0604020202020204" charset="0"/>
                <a:ea typeface="Roboto Slab" panose="020B0604020202020204" charset="0"/>
              </a:rPr>
              <a:t> </a:t>
            </a:r>
            <a:r>
              <a:rPr lang="en-US" sz="3200" dirty="0" err="1" smtClean="0">
                <a:latin typeface="Roboto Slab" panose="020B0604020202020204" charset="0"/>
                <a:ea typeface="Roboto Slab" panose="020B0604020202020204" charset="0"/>
              </a:rPr>
              <a:t>viên</a:t>
            </a:r>
            <a:r>
              <a:rPr lang="en-US" sz="3200" dirty="0" smtClean="0">
                <a:latin typeface="Roboto Slab" panose="020B0604020202020204" charset="0"/>
                <a:ea typeface="Roboto Slab" panose="020B0604020202020204" charset="0"/>
              </a:rPr>
              <a:t>: TS. Kim </a:t>
            </a:r>
            <a:r>
              <a:rPr lang="en-US" sz="3200" dirty="0" err="1" smtClean="0">
                <a:latin typeface="Roboto Slab" panose="020B0604020202020204" charset="0"/>
                <a:ea typeface="Roboto Slab" panose="020B0604020202020204" charset="0"/>
              </a:rPr>
              <a:t>Ngọc</a:t>
            </a:r>
            <a:r>
              <a:rPr lang="en-US" sz="3200" dirty="0" smtClean="0">
                <a:latin typeface="Roboto Slab" panose="020B0604020202020204" charset="0"/>
                <a:ea typeface="Roboto Slab" panose="020B0604020202020204" charset="0"/>
              </a:rPr>
              <a:t> </a:t>
            </a:r>
            <a:r>
              <a:rPr lang="en-US" sz="3200" dirty="0" err="1" smtClean="0">
                <a:latin typeface="Roboto Slab" panose="020B0604020202020204" charset="0"/>
                <a:ea typeface="Roboto Slab" panose="020B0604020202020204" charset="0"/>
              </a:rPr>
              <a:t>Bách</a:t>
            </a:r>
            <a:endParaRPr lang="en-US" sz="3200" dirty="0" smtClean="0">
              <a:latin typeface="Roboto Slab" panose="020B0604020202020204" charset="0"/>
              <a:ea typeface="Roboto Slab" panose="020B0604020202020204" charset="0"/>
            </a:endParaRPr>
          </a:p>
          <a:p>
            <a:r>
              <a:rPr lang="en-US" sz="3200" dirty="0" smtClean="0">
                <a:latin typeface="Roboto Slab" panose="020B0604020202020204" charset="0"/>
                <a:ea typeface="Roboto Slab" panose="020B0604020202020204" charset="0"/>
              </a:rPr>
              <a:t/>
            </a:r>
            <a:br>
              <a:rPr lang="en-US" sz="3200" dirty="0" smtClean="0">
                <a:latin typeface="Roboto Slab" panose="020B0604020202020204" charset="0"/>
                <a:ea typeface="Roboto Slab" panose="020B0604020202020204" charset="0"/>
              </a:rPr>
            </a:br>
            <a:r>
              <a:rPr lang="en-US" sz="3200" dirty="0" err="1" smtClean="0">
                <a:latin typeface="Roboto Slab" panose="020B0604020202020204" charset="0"/>
                <a:ea typeface="Roboto Slab" panose="020B0604020202020204" charset="0"/>
              </a:rPr>
              <a:t>Các</a:t>
            </a:r>
            <a:r>
              <a:rPr lang="en-US" sz="3200" dirty="0" smtClean="0">
                <a:latin typeface="Roboto Slab" panose="020B0604020202020204" charset="0"/>
                <a:ea typeface="Roboto Slab" panose="020B0604020202020204" charset="0"/>
              </a:rPr>
              <a:t> </a:t>
            </a:r>
            <a:r>
              <a:rPr lang="en-US" sz="3200" dirty="0" err="1" smtClean="0">
                <a:latin typeface="Roboto Slab" panose="020B0604020202020204" charset="0"/>
                <a:ea typeface="Roboto Slab" panose="020B0604020202020204" charset="0"/>
              </a:rPr>
              <a:t>thành</a:t>
            </a:r>
            <a:r>
              <a:rPr lang="en-US" sz="3200" dirty="0" smtClean="0">
                <a:latin typeface="Roboto Slab" panose="020B0604020202020204" charset="0"/>
                <a:ea typeface="Roboto Slab" panose="020B0604020202020204" charset="0"/>
              </a:rPr>
              <a:t> </a:t>
            </a:r>
            <a:r>
              <a:rPr lang="en-US" sz="3200" dirty="0" err="1" smtClean="0">
                <a:latin typeface="Roboto Slab" panose="020B0604020202020204" charset="0"/>
                <a:ea typeface="Roboto Slab" panose="020B0604020202020204" charset="0"/>
              </a:rPr>
              <a:t>viên</a:t>
            </a:r>
            <a:r>
              <a:rPr lang="en-US" sz="3200" dirty="0" smtClean="0">
                <a:latin typeface="Roboto Slab" panose="020B0604020202020204" charset="0"/>
                <a:ea typeface="Roboto Slab" panose="020B0604020202020204" charset="0"/>
              </a:rPr>
              <a:t> </a:t>
            </a:r>
            <a:r>
              <a:rPr lang="en-US" sz="3200" dirty="0" err="1" smtClean="0">
                <a:latin typeface="Roboto Slab" panose="020B0604020202020204" charset="0"/>
                <a:ea typeface="Roboto Slab" panose="020B0604020202020204" charset="0"/>
              </a:rPr>
              <a:t>nhóm</a:t>
            </a:r>
            <a:r>
              <a:rPr lang="en-US" sz="3200" dirty="0" smtClean="0">
                <a:latin typeface="Roboto Slab" panose="020B0604020202020204" charset="0"/>
                <a:ea typeface="Roboto Slab" panose="020B0604020202020204" charset="0"/>
              </a:rPr>
              <a:t>:</a:t>
            </a:r>
            <a:br>
              <a:rPr lang="en-US" sz="3200" dirty="0" smtClean="0">
                <a:latin typeface="Roboto Slab" panose="020B0604020202020204" charset="0"/>
                <a:ea typeface="Roboto Slab" panose="020B0604020202020204" charset="0"/>
              </a:rPr>
            </a:br>
            <a:r>
              <a:rPr lang="vi-VN" sz="3200" dirty="0">
                <a:latin typeface="Roboto Slab" panose="020B0604020202020204" charset="0"/>
                <a:ea typeface="Roboto Slab" panose="020B0604020202020204" charset="0"/>
              </a:rPr>
              <a:t>Ngô Tiến Đạt – B24CHHT060</a:t>
            </a:r>
          </a:p>
          <a:p>
            <a:r>
              <a:rPr lang="vi-VN" sz="3200" dirty="0">
                <a:latin typeface="Roboto Slab" panose="020B0604020202020204" charset="0"/>
                <a:ea typeface="Roboto Slab" panose="020B0604020202020204" charset="0"/>
              </a:rPr>
              <a:t>Vũ Ngọc Dương </a:t>
            </a:r>
            <a:r>
              <a:rPr lang="vi-VN" sz="3200" dirty="0" smtClean="0">
                <a:latin typeface="Roboto Slab" panose="020B0604020202020204" charset="0"/>
                <a:ea typeface="Roboto Slab" panose="020B0604020202020204" charset="0"/>
              </a:rPr>
              <a:t>– B24CHHT065</a:t>
            </a:r>
          </a:p>
          <a:p>
            <a:r>
              <a:rPr lang="vi-VN" sz="3200" dirty="0" smtClean="0">
                <a:latin typeface="Roboto Slab" panose="020B0604020202020204" charset="0"/>
                <a:ea typeface="Roboto Slab" panose="020B0604020202020204" charset="0"/>
              </a:rPr>
              <a:t>Nguyễn Thanh Tùng- B24CHHT096</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333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16872140" y="1464854"/>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4">
              <a:alphaModFix amt="71000"/>
            </a:blip>
            <a:stretch>
              <a:fillRect/>
            </a:stretch>
          </a:blipFill>
        </p:spPr>
      </p:sp>
      <p:sp>
        <p:nvSpPr>
          <p:cNvPr id="7" name="Freeform 7"/>
          <p:cNvSpPr/>
          <p:nvPr/>
        </p:nvSpPr>
        <p:spPr>
          <a:xfrm>
            <a:off x="4572000" y="4770884"/>
            <a:ext cx="7467600" cy="5310474"/>
          </a:xfrm>
          <a:custGeom>
            <a:avLst/>
            <a:gdLst/>
            <a:ahLst/>
            <a:cxnLst/>
            <a:rect l="l" t="t" r="r" b="b"/>
            <a:pathLst>
              <a:path w="7960894" h="5970671">
                <a:moveTo>
                  <a:pt x="0" y="0"/>
                </a:moveTo>
                <a:lnTo>
                  <a:pt x="7960895" y="0"/>
                </a:lnTo>
                <a:lnTo>
                  <a:pt x="7960895" y="5970671"/>
                </a:lnTo>
                <a:lnTo>
                  <a:pt x="0" y="5970671"/>
                </a:lnTo>
                <a:lnTo>
                  <a:pt x="0" y="0"/>
                </a:lnTo>
                <a:close/>
              </a:path>
            </a:pathLst>
          </a:custGeom>
          <a:blipFill>
            <a:blip r:embed="rId5"/>
            <a:stretch>
              <a:fillRect/>
            </a:stretch>
          </a:blipFill>
        </p:spPr>
      </p:sp>
      <p:sp>
        <p:nvSpPr>
          <p:cNvPr id="8" name="TextBox 8"/>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dirty="0" smtClean="0">
                <a:solidFill>
                  <a:srgbClr val="F0F7FE"/>
                </a:solidFill>
                <a:latin typeface="Roboto Slab Bold"/>
                <a:ea typeface="Roboto Slab Bold"/>
                <a:cs typeface="Roboto Slab Bold"/>
                <a:sym typeface="Roboto Slab Bold"/>
              </a:rPr>
              <a:t>Thread</a:t>
            </a:r>
            <a:endParaRPr lang="en-US" sz="3999" b="1" dirty="0">
              <a:solidFill>
                <a:srgbClr val="F0F7FE"/>
              </a:solidFill>
              <a:latin typeface="Roboto Slab Bold"/>
              <a:ea typeface="Roboto Slab Bold"/>
              <a:cs typeface="Roboto Slab Bold"/>
              <a:sym typeface="Roboto Slab Bold"/>
            </a:endParaRPr>
          </a:p>
        </p:txBody>
      </p:sp>
      <p:sp>
        <p:nvSpPr>
          <p:cNvPr id="9" name="TextBox 8"/>
          <p:cNvSpPr txBox="1"/>
          <p:nvPr/>
        </p:nvSpPr>
        <p:spPr>
          <a:xfrm>
            <a:off x="380413" y="2057401"/>
            <a:ext cx="17317115" cy="2554545"/>
          </a:xfrm>
          <a:prstGeom prst="rect">
            <a:avLst/>
          </a:prstGeom>
          <a:noFill/>
        </p:spPr>
        <p:txBody>
          <a:bodyPr wrap="square" rtlCol="0">
            <a:spAutoFit/>
          </a:bodyPr>
          <a:lstStyle/>
          <a:p>
            <a:pPr algn="just"/>
            <a:r>
              <a:rPr lang="en-US" sz="2000" dirty="0" err="1" smtClean="0">
                <a:latin typeface="Roboto Slab" panose="020B0604020202020204" charset="0"/>
                <a:ea typeface="Roboto Slab" panose="020B0604020202020204" charset="0"/>
              </a:rPr>
              <a:t>Cải</a:t>
            </a:r>
            <a:r>
              <a:rPr lang="en-US" sz="2000" dirty="0" smtClean="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thiện</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hiệu</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năng</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sản</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phẩm</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thông</a:t>
            </a:r>
            <a:r>
              <a:rPr lang="en-US" sz="2000" dirty="0">
                <a:latin typeface="Roboto Slab" panose="020B0604020202020204" charset="0"/>
                <a:ea typeface="Roboto Slab" panose="020B0604020202020204" charset="0"/>
              </a:rPr>
              <a:t> qua:</a:t>
            </a:r>
          </a:p>
          <a:p>
            <a:pPr algn="just"/>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Thay</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thế</a:t>
            </a:r>
            <a:r>
              <a:rPr lang="en-US" sz="2000" dirty="0">
                <a:latin typeface="Roboto Slab" panose="020B0604020202020204" charset="0"/>
                <a:ea typeface="Roboto Slab" panose="020B0604020202020204" charset="0"/>
              </a:rPr>
              <a:t> process </a:t>
            </a:r>
            <a:r>
              <a:rPr lang="en-US" sz="2000" dirty="0" err="1">
                <a:latin typeface="Roboto Slab" panose="020B0604020202020204" charset="0"/>
                <a:ea typeface="Roboto Slab" panose="020B0604020202020204" charset="0"/>
              </a:rPr>
              <a:t>bằng</a:t>
            </a:r>
            <a:r>
              <a:rPr lang="en-US" sz="2000" dirty="0">
                <a:latin typeface="Roboto Slab" panose="020B0604020202020204" charset="0"/>
                <a:ea typeface="Roboto Slab" panose="020B0604020202020204" charset="0"/>
              </a:rPr>
              <a:t> thread: </a:t>
            </a:r>
            <a:r>
              <a:rPr lang="en-US" sz="2000" dirty="0" err="1">
                <a:latin typeface="Roboto Slab" panose="020B0604020202020204" charset="0"/>
                <a:ea typeface="Roboto Slab" panose="020B0604020202020204" charset="0"/>
              </a:rPr>
              <a:t>Thay</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vì</a:t>
            </a:r>
            <a:r>
              <a:rPr lang="en-US" sz="2000" dirty="0">
                <a:latin typeface="Roboto Slab" panose="020B0604020202020204" charset="0"/>
                <a:ea typeface="Roboto Slab" panose="020B0604020202020204" charset="0"/>
              </a:rPr>
              <a:t> chia </a:t>
            </a:r>
            <a:r>
              <a:rPr lang="en-US" sz="2000" dirty="0" err="1">
                <a:latin typeface="Roboto Slab" panose="020B0604020202020204" charset="0"/>
                <a:ea typeface="Roboto Slab" panose="020B0604020202020204" charset="0"/>
              </a:rPr>
              <a:t>ứng</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dụng</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thành</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nhiều</a:t>
            </a:r>
            <a:r>
              <a:rPr lang="en-US" sz="2000" dirty="0">
                <a:latin typeface="Roboto Slab" panose="020B0604020202020204" charset="0"/>
                <a:ea typeface="Roboto Slab" panose="020B0604020202020204" charset="0"/>
              </a:rPr>
              <a:t> process, ta </a:t>
            </a:r>
            <a:r>
              <a:rPr lang="en-US" sz="2000" dirty="0" err="1">
                <a:latin typeface="Roboto Slab" panose="020B0604020202020204" charset="0"/>
                <a:ea typeface="Roboto Slab" panose="020B0604020202020204" charset="0"/>
              </a:rPr>
              <a:t>có</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thể</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dùng</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nhiều</a:t>
            </a:r>
            <a:r>
              <a:rPr lang="en-US" sz="2000" dirty="0">
                <a:latin typeface="Roboto Slab" panose="020B0604020202020204" charset="0"/>
                <a:ea typeface="Roboto Slab" panose="020B0604020202020204" charset="0"/>
              </a:rPr>
              <a:t> thread </a:t>
            </a:r>
            <a:r>
              <a:rPr lang="en-US" sz="2000" dirty="0" err="1">
                <a:latin typeface="Roboto Slab" panose="020B0604020202020204" charset="0"/>
                <a:ea typeface="Roboto Slab" panose="020B0604020202020204" charset="0"/>
              </a:rPr>
              <a:t>trong</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cùng</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một</a:t>
            </a:r>
            <a:r>
              <a:rPr lang="en-US" sz="2000" dirty="0">
                <a:latin typeface="Roboto Slab" panose="020B0604020202020204" charset="0"/>
                <a:ea typeface="Roboto Slab" panose="020B0604020202020204" charset="0"/>
              </a:rPr>
              <a:t> process, </a:t>
            </a:r>
            <a:r>
              <a:rPr lang="en-US" sz="2000" dirty="0" err="1">
                <a:latin typeface="Roboto Slab" panose="020B0604020202020204" charset="0"/>
                <a:ea typeface="Roboto Slab" panose="020B0604020202020204" charset="0"/>
              </a:rPr>
              <a:t>giao</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tiếp</a:t>
            </a:r>
            <a:r>
              <a:rPr lang="en-US" sz="2000" dirty="0">
                <a:latin typeface="Roboto Slab" panose="020B0604020202020204" charset="0"/>
                <a:ea typeface="Roboto Slab" panose="020B0604020202020204" charset="0"/>
              </a:rPr>
              <a:t> qua </a:t>
            </a:r>
            <a:r>
              <a:rPr lang="en-US" sz="2000" dirty="0" err="1">
                <a:latin typeface="Roboto Slab" panose="020B0604020202020204" charset="0"/>
                <a:ea typeface="Roboto Slab" panose="020B0604020202020204" charset="0"/>
              </a:rPr>
              <a:t>dữ</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liệu</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chung</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thay</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vì</a:t>
            </a:r>
            <a:r>
              <a:rPr lang="en-US" sz="2000" dirty="0">
                <a:latin typeface="Roboto Slab" panose="020B0604020202020204" charset="0"/>
                <a:ea typeface="Roboto Slab" panose="020B0604020202020204" charset="0"/>
              </a:rPr>
              <a:t> IPC.</a:t>
            </a:r>
          </a:p>
          <a:p>
            <a:pPr algn="just"/>
            <a:r>
              <a:rPr lang="en-US" sz="2000" dirty="0" smtClean="0">
                <a:latin typeface="Roboto Slab" panose="020B0604020202020204" charset="0"/>
                <a:ea typeface="Roboto Slab" panose="020B0604020202020204" charset="0"/>
              </a:rPr>
              <a:t>– </a:t>
            </a:r>
            <a:r>
              <a:rPr lang="en-US" sz="2000" dirty="0" err="1" smtClean="0">
                <a:latin typeface="Roboto Slab" panose="020B0604020202020204" charset="0"/>
                <a:ea typeface="Roboto Slab" panose="020B0604020202020204" charset="0"/>
              </a:rPr>
              <a:t>Việc</a:t>
            </a:r>
            <a:r>
              <a:rPr lang="en-US" sz="2000" dirty="0" smtClean="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chuyển</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đổi</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giữa</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các</a:t>
            </a:r>
            <a:r>
              <a:rPr lang="en-US" sz="2000" dirty="0">
                <a:latin typeface="Roboto Slab" panose="020B0604020202020204" charset="0"/>
                <a:ea typeface="Roboto Slab" panose="020B0604020202020204" charset="0"/>
              </a:rPr>
              <a:t> thread </a:t>
            </a:r>
            <a:r>
              <a:rPr lang="en-US" sz="2000" dirty="0" err="1">
                <a:latin typeface="Roboto Slab" panose="020B0604020202020204" charset="0"/>
                <a:ea typeface="Roboto Slab" panose="020B0604020202020204" charset="0"/>
              </a:rPr>
              <a:t>đôi</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khi</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thực</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hiện</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hoàn</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toàn</a:t>
            </a:r>
            <a:r>
              <a:rPr lang="en-US" sz="2000" dirty="0">
                <a:latin typeface="Roboto Slab" panose="020B0604020202020204" charset="0"/>
                <a:ea typeface="Roboto Slab" panose="020B0604020202020204" charset="0"/>
              </a:rPr>
              <a:t> ở </a:t>
            </a:r>
            <a:r>
              <a:rPr lang="en-US" sz="2000" dirty="0" err="1">
                <a:latin typeface="Roboto Slab" panose="020B0604020202020204" charset="0"/>
                <a:ea typeface="Roboto Slab" panose="020B0604020202020204" charset="0"/>
              </a:rPr>
              <a:t>không</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gian</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người</a:t>
            </a:r>
            <a:r>
              <a:rPr lang="en-US" sz="2000" dirty="0">
                <a:latin typeface="Roboto Slab" panose="020B0604020202020204" charset="0"/>
                <a:ea typeface="Roboto Slab" panose="020B0604020202020204" charset="0"/>
              </a:rPr>
              <a:t> </a:t>
            </a:r>
            <a:r>
              <a:rPr lang="en-US" sz="2000" dirty="0" err="1" smtClean="0">
                <a:latin typeface="Roboto Slab" panose="020B0604020202020204" charset="0"/>
                <a:ea typeface="Roboto Slab" panose="020B0604020202020204" charset="0"/>
              </a:rPr>
              <a:t>dùng</a:t>
            </a:r>
            <a:r>
              <a:rPr lang="en-US" sz="2000" dirty="0" smtClean="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hoặc</a:t>
            </a:r>
            <a:r>
              <a:rPr lang="en-US" sz="2000" dirty="0">
                <a:latin typeface="Roboto Slab" panose="020B0604020202020204" charset="0"/>
                <a:ea typeface="Roboto Slab" panose="020B0604020202020204" charset="0"/>
              </a:rPr>
              <a:t> do kernel </a:t>
            </a:r>
            <a:r>
              <a:rPr lang="en-US" sz="2000" dirty="0" err="1">
                <a:latin typeface="Roboto Slab" panose="020B0604020202020204" charset="0"/>
                <a:ea typeface="Roboto Slab" panose="020B0604020202020204" charset="0"/>
              </a:rPr>
              <a:t>quản</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lý</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với</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mục</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đích</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cải</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thiện</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hiệu</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năng</a:t>
            </a:r>
            <a:r>
              <a:rPr lang="en-US" sz="2000" dirty="0">
                <a:latin typeface="Roboto Slab" panose="020B0604020202020204" charset="0"/>
                <a:ea typeface="Roboto Slab" panose="020B0604020202020204" charset="0"/>
              </a:rPr>
              <a:t>.</a:t>
            </a:r>
          </a:p>
          <a:p>
            <a:pPr algn="just"/>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Lý</a:t>
            </a:r>
            <a:r>
              <a:rPr lang="en-US" sz="2000" dirty="0">
                <a:latin typeface="Roboto Slab" panose="020B0604020202020204" charset="0"/>
                <a:ea typeface="Roboto Slab" panose="020B0604020202020204" charset="0"/>
              </a:rPr>
              <a:t> do </a:t>
            </a:r>
            <a:r>
              <a:rPr lang="en-US" sz="2000" dirty="0" err="1">
                <a:latin typeface="Roboto Slab" panose="020B0604020202020204" charset="0"/>
                <a:ea typeface="Roboto Slab" panose="020B0604020202020204" charset="0"/>
              </a:rPr>
              <a:t>kỹ</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thuật</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phần</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mềm</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Nhiều</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ứng</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dụng</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dễ</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tổ</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chức</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hơn</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khi</a:t>
            </a:r>
            <a:r>
              <a:rPr lang="en-US" sz="2000" dirty="0">
                <a:latin typeface="Roboto Slab" panose="020B0604020202020204" charset="0"/>
                <a:ea typeface="Roboto Slab" panose="020B0604020202020204" charset="0"/>
              </a:rPr>
              <a:t> chia </a:t>
            </a:r>
            <a:r>
              <a:rPr lang="en-US" sz="2000" dirty="0" err="1">
                <a:latin typeface="Roboto Slab" panose="020B0604020202020204" charset="0"/>
                <a:ea typeface="Roboto Slab" panose="020B0604020202020204" charset="0"/>
              </a:rPr>
              <a:t>thành</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các</a:t>
            </a:r>
            <a:r>
              <a:rPr lang="en-US" sz="2000" dirty="0">
                <a:latin typeface="Roboto Slab" panose="020B0604020202020204" charset="0"/>
                <a:ea typeface="Roboto Slab" panose="020B0604020202020204" charset="0"/>
              </a:rPr>
              <a:t> thread </a:t>
            </a:r>
            <a:r>
              <a:rPr lang="en-US" sz="2000" dirty="0" err="1">
                <a:latin typeface="Roboto Slab" panose="020B0604020202020204" charset="0"/>
                <a:ea typeface="Roboto Slab" panose="020B0604020202020204" charset="0"/>
              </a:rPr>
              <a:t>độc</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lập</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mỗi</a:t>
            </a:r>
            <a:r>
              <a:rPr lang="en-US" sz="2000" dirty="0">
                <a:latin typeface="Roboto Slab" panose="020B0604020202020204" charset="0"/>
                <a:ea typeface="Roboto Slab" panose="020B0604020202020204" charset="0"/>
              </a:rPr>
              <a:t> thread </a:t>
            </a:r>
            <a:r>
              <a:rPr lang="en-US" sz="2000" dirty="0" err="1">
                <a:latin typeface="Roboto Slab" panose="020B0604020202020204" charset="0"/>
                <a:ea typeface="Roboto Slab" panose="020B0604020202020204" charset="0"/>
              </a:rPr>
              <a:t>đảm</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nhiệm</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một</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nhiệm</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vụ</a:t>
            </a:r>
            <a:r>
              <a:rPr lang="en-US" sz="2000" dirty="0">
                <a:latin typeface="Roboto Slab" panose="020B0604020202020204" charset="0"/>
                <a:ea typeface="Roboto Slab" panose="020B0604020202020204" charset="0"/>
              </a:rPr>
              <a:t> – </a:t>
            </a:r>
            <a:r>
              <a:rPr lang="en-US" sz="2000" dirty="0" err="1">
                <a:latin typeface="Roboto Slab" panose="020B0604020202020204" charset="0"/>
                <a:ea typeface="Roboto Slab" panose="020B0604020202020204" charset="0"/>
              </a:rPr>
              <a:t>ví</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dụ</a:t>
            </a:r>
            <a:r>
              <a:rPr lang="en-US" sz="2000" dirty="0">
                <a:latin typeface="Roboto Slab" panose="020B0604020202020204" charset="0"/>
                <a:ea typeface="Roboto Slab" panose="020B0604020202020204" charset="0"/>
              </a:rPr>
              <a:t> UI, </a:t>
            </a:r>
            <a:r>
              <a:rPr lang="en-US" sz="2000" dirty="0" err="1">
                <a:latin typeface="Roboto Slab" panose="020B0604020202020204" charset="0"/>
                <a:ea typeface="Roboto Slab" panose="020B0604020202020204" charset="0"/>
              </a:rPr>
              <a:t>tính</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toán</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sao</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lưu</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trong</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ứng</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dụng</a:t>
            </a:r>
            <a:r>
              <a:rPr lang="en-US" sz="2000" dirty="0">
                <a:latin typeface="Roboto Slab" panose="020B0604020202020204" charset="0"/>
                <a:ea typeface="Roboto Slab" panose="020B0604020202020204" charset="0"/>
              </a:rPr>
              <a:t> spreadsheet.</a:t>
            </a:r>
          </a:p>
          <a:p>
            <a:endParaRPr lang="en-US" sz="2000" dirty="0">
              <a:latin typeface="Roboto Slab" panose="020B0604020202020204" charset="0"/>
              <a:ea typeface="Roboto Slab" panose="020B060402020202020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16872140" y="1464854"/>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4">
              <a:alphaModFix amt="71000"/>
            </a:blip>
            <a:stretch>
              <a:fillRect/>
            </a:stretch>
          </a:blipFill>
        </p:spPr>
      </p:sp>
      <p:sp>
        <p:nvSpPr>
          <p:cNvPr id="7" name="Freeform 7"/>
          <p:cNvSpPr/>
          <p:nvPr/>
        </p:nvSpPr>
        <p:spPr>
          <a:xfrm>
            <a:off x="10288689" y="2679388"/>
            <a:ext cx="6735177" cy="5155077"/>
          </a:xfrm>
          <a:custGeom>
            <a:avLst/>
            <a:gdLst/>
            <a:ahLst/>
            <a:cxnLst/>
            <a:rect l="l" t="t" r="r" b="b"/>
            <a:pathLst>
              <a:path w="6735177" h="5155077">
                <a:moveTo>
                  <a:pt x="0" y="0"/>
                </a:moveTo>
                <a:lnTo>
                  <a:pt x="6735178" y="0"/>
                </a:lnTo>
                <a:lnTo>
                  <a:pt x="6735178" y="5155077"/>
                </a:lnTo>
                <a:lnTo>
                  <a:pt x="0" y="5155077"/>
                </a:lnTo>
                <a:lnTo>
                  <a:pt x="0" y="0"/>
                </a:lnTo>
                <a:close/>
              </a:path>
            </a:pathLst>
          </a:custGeom>
          <a:blipFill>
            <a:blip r:embed="rId5"/>
            <a:stretch>
              <a:fillRect/>
            </a:stretch>
          </a:blipFill>
        </p:spPr>
      </p:sp>
      <p:sp>
        <p:nvSpPr>
          <p:cNvPr id="8" name="TextBox 8"/>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Context switch</a:t>
            </a:r>
          </a:p>
        </p:txBody>
      </p:sp>
      <p:sp>
        <p:nvSpPr>
          <p:cNvPr id="9" name="TextBox 9"/>
          <p:cNvSpPr txBox="1"/>
          <p:nvPr/>
        </p:nvSpPr>
        <p:spPr>
          <a:xfrm>
            <a:off x="402536" y="2679388"/>
            <a:ext cx="9303664" cy="4635436"/>
          </a:xfrm>
          <a:prstGeom prst="rect">
            <a:avLst/>
          </a:prstGeom>
        </p:spPr>
        <p:txBody>
          <a:bodyPr lIns="0" tIns="0" rIns="0" bIns="0" rtlCol="0" anchor="t">
            <a:spAutoFit/>
          </a:bodyPr>
          <a:lstStyle/>
          <a:p>
            <a:pPr marL="587928" lvl="1" indent="-293964" algn="just">
              <a:lnSpc>
                <a:spcPts val="3267"/>
              </a:lnSpc>
              <a:buFont typeface="Arial"/>
              <a:buChar char="•"/>
            </a:pPr>
            <a:r>
              <a:rPr lang="en-US" sz="2723" dirty="0">
                <a:solidFill>
                  <a:srgbClr val="063050"/>
                </a:solidFill>
                <a:latin typeface="Roboto Slab"/>
                <a:ea typeface="Roboto Slab"/>
                <a:cs typeface="Roboto Slab"/>
                <a:sym typeface="Roboto Slab"/>
              </a:rPr>
              <a:t>Thread switching </a:t>
            </a:r>
            <a:r>
              <a:rPr lang="en-US" sz="2723" dirty="0" err="1">
                <a:solidFill>
                  <a:srgbClr val="063050"/>
                </a:solidFill>
                <a:latin typeface="Roboto Slab"/>
                <a:ea typeface="Roboto Slab"/>
                <a:cs typeface="Roboto Slab"/>
                <a:sym typeface="Roboto Slab"/>
              </a:rPr>
              <a:t>chỉ</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cần</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thay</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đổi</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trạng</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thái</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thanh</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ghi</a:t>
            </a:r>
            <a:r>
              <a:rPr lang="en-US" sz="2723" dirty="0">
                <a:solidFill>
                  <a:srgbClr val="063050"/>
                </a:solidFill>
                <a:latin typeface="Roboto Slab"/>
                <a:ea typeface="Roboto Slab"/>
                <a:cs typeface="Roboto Slab"/>
                <a:sym typeface="Roboto Slab"/>
              </a:rPr>
              <a:t> (register state), </a:t>
            </a:r>
            <a:r>
              <a:rPr lang="en-US" sz="2723" dirty="0" err="1">
                <a:solidFill>
                  <a:srgbClr val="063050"/>
                </a:solidFill>
                <a:latin typeface="Roboto Slab"/>
                <a:ea typeface="Roboto Slab"/>
                <a:cs typeface="Roboto Slab"/>
                <a:sym typeface="Roboto Slab"/>
              </a:rPr>
              <a:t>không</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cần</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thay</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đổi</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bản</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đồ</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bộ</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nhớ</a:t>
            </a:r>
            <a:r>
              <a:rPr lang="en-US" sz="2723" dirty="0">
                <a:solidFill>
                  <a:srgbClr val="063050"/>
                </a:solidFill>
                <a:latin typeface="Roboto Slab"/>
                <a:ea typeface="Roboto Slab"/>
                <a:cs typeface="Roboto Slab"/>
                <a:sym typeface="Roboto Slab"/>
              </a:rPr>
              <a:t> (memory map).</a:t>
            </a:r>
          </a:p>
          <a:p>
            <a:pPr marL="587928" lvl="1" indent="-293964" algn="just">
              <a:lnSpc>
                <a:spcPts val="3267"/>
              </a:lnSpc>
              <a:buFont typeface="Arial"/>
              <a:buChar char="•"/>
            </a:pPr>
            <a:r>
              <a:rPr lang="en-US" sz="2723" dirty="0">
                <a:solidFill>
                  <a:srgbClr val="063050"/>
                </a:solidFill>
                <a:latin typeface="Roboto Slab"/>
                <a:ea typeface="Roboto Slab"/>
                <a:cs typeface="Roboto Slab"/>
                <a:sym typeface="Roboto Slab"/>
              </a:rPr>
              <a:t>Process switching </a:t>
            </a:r>
            <a:r>
              <a:rPr lang="en-US" sz="2723" dirty="0" err="1">
                <a:solidFill>
                  <a:srgbClr val="063050"/>
                </a:solidFill>
                <a:latin typeface="Roboto Slab"/>
                <a:ea typeface="Roboto Slab"/>
                <a:cs typeface="Roboto Slab"/>
                <a:sym typeface="Roboto Slab"/>
              </a:rPr>
              <a:t>tốn</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kém</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hơn</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vì</a:t>
            </a:r>
            <a:r>
              <a:rPr lang="en-US" sz="2723" dirty="0">
                <a:solidFill>
                  <a:srgbClr val="063050"/>
                </a:solidFill>
                <a:latin typeface="Roboto Slab"/>
                <a:ea typeface="Roboto Slab"/>
                <a:cs typeface="Roboto Slab"/>
                <a:sym typeface="Roboto Slab"/>
              </a:rPr>
              <a:t>:</a:t>
            </a:r>
          </a:p>
          <a:p>
            <a:pPr marL="1175857" lvl="2" indent="-391952" algn="just">
              <a:lnSpc>
                <a:spcPts val="3267"/>
              </a:lnSpc>
              <a:buFont typeface="Arial"/>
              <a:buChar char="⚬"/>
            </a:pPr>
            <a:r>
              <a:rPr lang="en-US" sz="2723" dirty="0" err="1">
                <a:solidFill>
                  <a:srgbClr val="063050"/>
                </a:solidFill>
                <a:latin typeface="Roboto Slab"/>
                <a:ea typeface="Roboto Slab"/>
                <a:cs typeface="Roboto Slab"/>
                <a:sym typeface="Roboto Slab"/>
              </a:rPr>
              <a:t>Cần</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thay</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đổi</a:t>
            </a:r>
            <a:r>
              <a:rPr lang="en-US" sz="2723" dirty="0">
                <a:solidFill>
                  <a:srgbClr val="063050"/>
                </a:solidFill>
                <a:latin typeface="Roboto Slab"/>
                <a:ea typeface="Roboto Slab"/>
                <a:cs typeface="Roboto Slab"/>
                <a:sym typeface="Roboto Slab"/>
              </a:rPr>
              <a:t> memory map.</a:t>
            </a:r>
          </a:p>
          <a:p>
            <a:pPr marL="1175857" lvl="2" indent="-391952" algn="just">
              <a:lnSpc>
                <a:spcPts val="3267"/>
              </a:lnSpc>
              <a:buFont typeface="Arial"/>
              <a:buChar char="⚬"/>
            </a:pPr>
            <a:r>
              <a:rPr lang="en-US" sz="2723" dirty="0" err="1">
                <a:solidFill>
                  <a:srgbClr val="063050"/>
                </a:solidFill>
                <a:latin typeface="Roboto Slab"/>
                <a:ea typeface="Roboto Slab"/>
                <a:cs typeface="Roboto Slab"/>
                <a:sym typeface="Roboto Slab"/>
              </a:rPr>
              <a:t>Dẫn</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đến</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mất</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hiệu</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quả</a:t>
            </a:r>
            <a:r>
              <a:rPr lang="en-US" sz="2723" dirty="0">
                <a:solidFill>
                  <a:srgbClr val="063050"/>
                </a:solidFill>
                <a:latin typeface="Roboto Slab"/>
                <a:ea typeface="Roboto Slab"/>
                <a:cs typeface="Roboto Slab"/>
                <a:sym typeface="Roboto Slab"/>
              </a:rPr>
              <a:t> cache (cache invalidation, TLB flush).</a:t>
            </a:r>
          </a:p>
          <a:p>
            <a:pPr marL="587928" lvl="1" indent="-293964" algn="just">
              <a:lnSpc>
                <a:spcPts val="3267"/>
              </a:lnSpc>
              <a:buFont typeface="Arial"/>
              <a:buChar char="•"/>
            </a:pPr>
            <a:r>
              <a:rPr lang="en-US" sz="2723" dirty="0" err="1">
                <a:solidFill>
                  <a:srgbClr val="063050"/>
                </a:solidFill>
                <a:latin typeface="Roboto Slab"/>
                <a:ea typeface="Roboto Slab"/>
                <a:cs typeface="Roboto Slab"/>
                <a:sym typeface="Roboto Slab"/>
              </a:rPr>
              <a:t>Trong</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hệ</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thống</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đa</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luồng</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các</a:t>
            </a:r>
            <a:r>
              <a:rPr lang="en-US" sz="2723" dirty="0">
                <a:solidFill>
                  <a:srgbClr val="063050"/>
                </a:solidFill>
                <a:latin typeface="Roboto Slab"/>
                <a:ea typeface="Roboto Slab"/>
                <a:cs typeface="Roboto Slab"/>
                <a:sym typeface="Roboto Slab"/>
              </a:rPr>
              <a:t> thread chia </a:t>
            </a:r>
            <a:r>
              <a:rPr lang="en-US" sz="2723" dirty="0" err="1">
                <a:solidFill>
                  <a:srgbClr val="063050"/>
                </a:solidFill>
                <a:latin typeface="Roboto Slab"/>
                <a:ea typeface="Roboto Slab"/>
                <a:cs typeface="Roboto Slab"/>
                <a:sym typeface="Roboto Slab"/>
              </a:rPr>
              <a:t>sẻ</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chung</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bộ</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nhớ</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nên</a:t>
            </a:r>
            <a:r>
              <a:rPr lang="en-US" sz="2723" dirty="0">
                <a:solidFill>
                  <a:srgbClr val="063050"/>
                </a:solidFill>
                <a:latin typeface="Roboto Slab"/>
                <a:ea typeface="Roboto Slab"/>
                <a:cs typeface="Roboto Slab"/>
                <a:sym typeface="Roboto Slab"/>
              </a:rPr>
              <a:t> switching </a:t>
            </a:r>
            <a:r>
              <a:rPr lang="en-US" sz="2723" dirty="0" err="1">
                <a:solidFill>
                  <a:srgbClr val="063050"/>
                </a:solidFill>
                <a:latin typeface="Roboto Slab"/>
                <a:ea typeface="Roboto Slab"/>
                <a:cs typeface="Roboto Slab"/>
                <a:sym typeface="Roboto Slab"/>
              </a:rPr>
              <a:t>giữa</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chúng</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nhẹ</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và</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nhanh</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hơn</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nhiều</a:t>
            </a:r>
            <a:r>
              <a:rPr lang="en-US" sz="2723" dirty="0">
                <a:solidFill>
                  <a:srgbClr val="063050"/>
                </a:solidFill>
                <a:latin typeface="Roboto Slab"/>
                <a:ea typeface="Roboto Slab"/>
                <a:cs typeface="Roboto Slab"/>
                <a:sym typeface="Roboto Slab"/>
              </a:rPr>
              <a:t> so </a:t>
            </a:r>
            <a:r>
              <a:rPr lang="en-US" sz="2723" dirty="0" err="1">
                <a:solidFill>
                  <a:srgbClr val="063050"/>
                </a:solidFill>
                <a:latin typeface="Roboto Slab"/>
                <a:ea typeface="Roboto Slab"/>
                <a:cs typeface="Roboto Slab"/>
                <a:sym typeface="Roboto Slab"/>
              </a:rPr>
              <a:t>với</a:t>
            </a:r>
            <a:r>
              <a:rPr lang="en-US" sz="2723" dirty="0">
                <a:solidFill>
                  <a:srgbClr val="063050"/>
                </a:solidFill>
                <a:latin typeface="Roboto Slab"/>
                <a:ea typeface="Roboto Slab"/>
                <a:cs typeface="Roboto Slab"/>
                <a:sym typeface="Roboto Slab"/>
              </a:rPr>
              <a:t> switching </a:t>
            </a:r>
            <a:r>
              <a:rPr lang="en-US" sz="2723" dirty="0" err="1">
                <a:solidFill>
                  <a:srgbClr val="063050"/>
                </a:solidFill>
                <a:latin typeface="Roboto Slab"/>
                <a:ea typeface="Roboto Slab"/>
                <a:cs typeface="Roboto Slab"/>
                <a:sym typeface="Roboto Slab"/>
              </a:rPr>
              <a:t>giữa</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các</a:t>
            </a:r>
            <a:r>
              <a:rPr lang="en-US" sz="2723" dirty="0">
                <a:solidFill>
                  <a:srgbClr val="063050"/>
                </a:solidFill>
                <a:latin typeface="Roboto Slab"/>
                <a:ea typeface="Roboto Slab"/>
                <a:cs typeface="Roboto Slab"/>
                <a:sym typeface="Roboto Slab"/>
              </a:rPr>
              <a:t> process </a:t>
            </a:r>
            <a:r>
              <a:rPr lang="en-US" sz="2723" dirty="0" err="1">
                <a:solidFill>
                  <a:srgbClr val="063050"/>
                </a:solidFill>
                <a:latin typeface="Roboto Slab"/>
                <a:ea typeface="Roboto Slab"/>
                <a:cs typeface="Roboto Slab"/>
                <a:sym typeface="Roboto Slab"/>
              </a:rPr>
              <a:t>riêng</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biệt</a:t>
            </a:r>
            <a:r>
              <a:rPr lang="en-US" sz="2723" dirty="0">
                <a:solidFill>
                  <a:srgbClr val="063050"/>
                </a:solidFill>
                <a:latin typeface="Roboto Slab"/>
                <a:ea typeface="Roboto Slab"/>
                <a:cs typeface="Roboto Slab"/>
                <a:sym typeface="Roboto Slab"/>
              </a:rPr>
              <a:t>.</a:t>
            </a:r>
          </a:p>
          <a:p>
            <a:pPr algn="just">
              <a:lnSpc>
                <a:spcPts val="3267"/>
              </a:lnSpc>
            </a:pPr>
            <a:endParaRPr lang="en-US" sz="2723" dirty="0">
              <a:solidFill>
                <a:srgbClr val="063050"/>
              </a:solidFill>
              <a:latin typeface="Roboto Slab"/>
              <a:ea typeface="Roboto Slab"/>
              <a:cs typeface="Roboto Slab"/>
              <a:sym typeface="Roboto Slab"/>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16872140" y="1464854"/>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4">
              <a:alphaModFix amt="71000"/>
            </a:blip>
            <a:stretch>
              <a:fillRect/>
            </a:stretch>
          </a:blipFill>
        </p:spPr>
      </p:sp>
      <p:sp>
        <p:nvSpPr>
          <p:cNvPr id="7" name="Freeform 7"/>
          <p:cNvSpPr/>
          <p:nvPr/>
        </p:nvSpPr>
        <p:spPr>
          <a:xfrm>
            <a:off x="4206039" y="4289171"/>
            <a:ext cx="9618906" cy="4969129"/>
          </a:xfrm>
          <a:custGeom>
            <a:avLst/>
            <a:gdLst/>
            <a:ahLst/>
            <a:cxnLst/>
            <a:rect l="l" t="t" r="r" b="b"/>
            <a:pathLst>
              <a:path w="9618906" h="4969129">
                <a:moveTo>
                  <a:pt x="0" y="0"/>
                </a:moveTo>
                <a:lnTo>
                  <a:pt x="9618905" y="0"/>
                </a:lnTo>
                <a:lnTo>
                  <a:pt x="9618905" y="4969129"/>
                </a:lnTo>
                <a:lnTo>
                  <a:pt x="0" y="4969129"/>
                </a:lnTo>
                <a:lnTo>
                  <a:pt x="0" y="0"/>
                </a:lnTo>
                <a:close/>
              </a:path>
            </a:pathLst>
          </a:custGeom>
          <a:blipFill>
            <a:blip r:embed="rId5"/>
            <a:stretch>
              <a:fillRect/>
            </a:stretch>
          </a:blipFill>
        </p:spPr>
      </p:sp>
      <p:sp>
        <p:nvSpPr>
          <p:cNvPr id="8" name="TextBox 8"/>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Thread implementation</a:t>
            </a:r>
          </a:p>
        </p:txBody>
      </p:sp>
      <p:sp>
        <p:nvSpPr>
          <p:cNvPr id="9" name="TextBox 9"/>
          <p:cNvSpPr txBox="1"/>
          <p:nvPr/>
        </p:nvSpPr>
        <p:spPr>
          <a:xfrm>
            <a:off x="402536" y="2139739"/>
            <a:ext cx="16616873" cy="2053427"/>
          </a:xfrm>
          <a:prstGeom prst="rect">
            <a:avLst/>
          </a:prstGeom>
        </p:spPr>
        <p:txBody>
          <a:bodyPr lIns="0" tIns="0" rIns="0" bIns="0" rtlCol="0" anchor="t">
            <a:spAutoFit/>
          </a:bodyPr>
          <a:lstStyle/>
          <a:p>
            <a:pPr marL="587928" lvl="1" indent="-293964" algn="just">
              <a:lnSpc>
                <a:spcPts val="3267"/>
              </a:lnSpc>
              <a:buFont typeface="Arial"/>
              <a:buChar char="•"/>
            </a:pPr>
            <a:r>
              <a:rPr lang="en-US" sz="2723">
                <a:solidFill>
                  <a:srgbClr val="063050"/>
                </a:solidFill>
                <a:latin typeface="Roboto Slab"/>
                <a:ea typeface="Roboto Slab"/>
                <a:cs typeface="Roboto Slab"/>
                <a:sym typeface="Roboto Slab"/>
              </a:rPr>
              <a:t>Triển khai Thread bao gồm ba mô hình chính:</a:t>
            </a:r>
          </a:p>
          <a:p>
            <a:pPr marL="1175857" lvl="2" indent="-391952" algn="just">
              <a:lnSpc>
                <a:spcPts val="3267"/>
              </a:lnSpc>
              <a:buFont typeface="Arial"/>
              <a:buChar char="⚬"/>
            </a:pPr>
            <a:r>
              <a:rPr lang="en-US" sz="2723">
                <a:solidFill>
                  <a:srgbClr val="063050"/>
                </a:solidFill>
                <a:latin typeface="Roboto Slab"/>
                <a:ea typeface="Roboto Slab"/>
                <a:cs typeface="Roboto Slab"/>
                <a:sym typeface="Roboto Slab"/>
              </a:rPr>
              <a:t>User-Level Threads (Many-to-One Model)</a:t>
            </a:r>
          </a:p>
          <a:p>
            <a:pPr marL="1175857" lvl="2" indent="-391952" algn="just">
              <a:lnSpc>
                <a:spcPts val="3267"/>
              </a:lnSpc>
              <a:buFont typeface="Arial"/>
              <a:buChar char="⚬"/>
            </a:pPr>
            <a:r>
              <a:rPr lang="en-US" sz="2723">
                <a:solidFill>
                  <a:srgbClr val="063050"/>
                </a:solidFill>
                <a:latin typeface="Roboto Slab"/>
                <a:ea typeface="Roboto Slab"/>
                <a:cs typeface="Roboto Slab"/>
                <a:sym typeface="Roboto Slab"/>
              </a:rPr>
              <a:t>Kernel-Level Threads (One-to-One Model)</a:t>
            </a:r>
          </a:p>
          <a:p>
            <a:pPr marL="1175857" lvl="2" indent="-391952" algn="just">
              <a:lnSpc>
                <a:spcPts val="3267"/>
              </a:lnSpc>
              <a:buFont typeface="Arial"/>
              <a:buChar char="⚬"/>
            </a:pPr>
            <a:r>
              <a:rPr lang="en-US" sz="2723">
                <a:solidFill>
                  <a:srgbClr val="063050"/>
                </a:solidFill>
                <a:latin typeface="Roboto Slab"/>
                <a:ea typeface="Roboto Slab"/>
                <a:cs typeface="Roboto Slab"/>
                <a:sym typeface="Roboto Slab"/>
              </a:rPr>
              <a:t>Lightweight Processes (Many-to-Many Model)</a:t>
            </a:r>
          </a:p>
          <a:p>
            <a:pPr algn="just">
              <a:lnSpc>
                <a:spcPts val="3267"/>
              </a:lnSpc>
            </a:pPr>
            <a:endParaRPr lang="en-US" sz="2723">
              <a:solidFill>
                <a:srgbClr val="063050"/>
              </a:solidFill>
              <a:latin typeface="Roboto Slab"/>
              <a:ea typeface="Roboto Slab"/>
              <a:cs typeface="Roboto Slab"/>
              <a:sym typeface="Roboto Slab"/>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16872140" y="1464854"/>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4">
              <a:alphaModFix amt="71000"/>
            </a:blip>
            <a:stretch>
              <a:fillRect/>
            </a:stretch>
          </a:blipFill>
        </p:spPr>
      </p:sp>
      <p:sp>
        <p:nvSpPr>
          <p:cNvPr id="7" name="TextBox 7"/>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Thread implementation</a:t>
            </a:r>
          </a:p>
        </p:txBody>
      </p:sp>
      <p:sp>
        <p:nvSpPr>
          <p:cNvPr id="8" name="TextBox 8"/>
          <p:cNvSpPr txBox="1"/>
          <p:nvPr/>
        </p:nvSpPr>
        <p:spPr>
          <a:xfrm>
            <a:off x="508744" y="2884731"/>
            <a:ext cx="16616873" cy="4517539"/>
          </a:xfrm>
          <a:prstGeom prst="rect">
            <a:avLst/>
          </a:prstGeom>
        </p:spPr>
        <p:txBody>
          <a:bodyPr lIns="0" tIns="0" rIns="0" bIns="0" rtlCol="0" anchor="t">
            <a:spAutoFit/>
          </a:bodyPr>
          <a:lstStyle/>
          <a:p>
            <a:pPr marL="587928" lvl="1" indent="-293964" algn="just">
              <a:lnSpc>
                <a:spcPts val="3267"/>
              </a:lnSpc>
              <a:buFont typeface="Arial"/>
              <a:buChar char="•"/>
            </a:pPr>
            <a:r>
              <a:rPr lang="en-US" sz="2723">
                <a:solidFill>
                  <a:srgbClr val="063050"/>
                </a:solidFill>
                <a:latin typeface="Roboto Slab"/>
                <a:ea typeface="Roboto Slab"/>
                <a:cs typeface="Roboto Slab"/>
                <a:sym typeface="Roboto Slab"/>
              </a:rPr>
              <a:t>User‑Level Threads (Many‑to‑One Model)</a:t>
            </a:r>
          </a:p>
          <a:p>
            <a:pPr marL="1175857" lvl="2" indent="-391952" algn="just">
              <a:lnSpc>
                <a:spcPts val="3267"/>
              </a:lnSpc>
              <a:buFont typeface="Arial"/>
              <a:buChar char="⚬"/>
            </a:pPr>
            <a:r>
              <a:rPr lang="en-US" sz="2723">
                <a:solidFill>
                  <a:srgbClr val="063050"/>
                </a:solidFill>
                <a:latin typeface="Roboto Slab"/>
                <a:ea typeface="Roboto Slab"/>
                <a:cs typeface="Roboto Slab"/>
                <a:sym typeface="Roboto Slab"/>
              </a:rPr>
              <a:t>Ưu điểm</a:t>
            </a:r>
          </a:p>
          <a:p>
            <a:pPr marL="1763785" lvl="3" indent="-440946" algn="just">
              <a:lnSpc>
                <a:spcPts val="3267"/>
              </a:lnSpc>
              <a:buFont typeface="Arial"/>
              <a:buChar char="￭"/>
            </a:pPr>
            <a:r>
              <a:rPr lang="en-US" sz="2723">
                <a:solidFill>
                  <a:srgbClr val="063050"/>
                </a:solidFill>
                <a:latin typeface="Roboto Slab"/>
                <a:ea typeface="Roboto Slab"/>
                <a:cs typeface="Roboto Slab"/>
                <a:sym typeface="Roboto Slab"/>
              </a:rPr>
              <a:t>Chi phí rất thấp: Tạo/hủy thread và context‑switch chỉ trong không gian người dùng, không cần system call.</a:t>
            </a:r>
          </a:p>
          <a:p>
            <a:pPr marL="1763785" lvl="3" indent="-440946" algn="just">
              <a:lnSpc>
                <a:spcPts val="3267"/>
              </a:lnSpc>
              <a:buFont typeface="Arial"/>
              <a:buChar char="￭"/>
            </a:pPr>
            <a:r>
              <a:rPr lang="en-US" sz="2723">
                <a:solidFill>
                  <a:srgbClr val="063050"/>
                </a:solidFill>
                <a:latin typeface="Roboto Slab"/>
                <a:ea typeface="Roboto Slab"/>
                <a:cs typeface="Roboto Slab"/>
                <a:sym typeface="Roboto Slab"/>
              </a:rPr>
              <a:t>Tránh chuyển mode: Không mất thời gian user→kernel→user, giảm overhead.</a:t>
            </a:r>
          </a:p>
          <a:p>
            <a:pPr marL="1175857" lvl="2" indent="-391952" algn="just">
              <a:lnSpc>
                <a:spcPts val="3267"/>
              </a:lnSpc>
              <a:buFont typeface="Arial"/>
              <a:buChar char="⚬"/>
            </a:pPr>
            <a:r>
              <a:rPr lang="en-US" sz="2723">
                <a:solidFill>
                  <a:srgbClr val="063050"/>
                </a:solidFill>
                <a:latin typeface="Roboto Slab"/>
                <a:ea typeface="Roboto Slab"/>
                <a:cs typeface="Roboto Slab"/>
                <a:sym typeface="Roboto Slab"/>
              </a:rPr>
              <a:t>Nhược điểm</a:t>
            </a:r>
          </a:p>
          <a:p>
            <a:pPr marL="1763785" lvl="3" indent="-440946" algn="just">
              <a:lnSpc>
                <a:spcPts val="3267"/>
              </a:lnSpc>
              <a:buFont typeface="Arial"/>
              <a:buChar char="￭"/>
            </a:pPr>
            <a:r>
              <a:rPr lang="en-US" sz="2723">
                <a:solidFill>
                  <a:srgbClr val="063050"/>
                </a:solidFill>
                <a:latin typeface="Roboto Slab"/>
                <a:ea typeface="Roboto Slab"/>
                <a:cs typeface="Roboto Slab"/>
                <a:sym typeface="Roboto Slab"/>
              </a:rPr>
              <a:t>Block cả tiến trình: Khi một thread thực hiện syscall chặn hoặc I/O, toàn bộ process bị block.</a:t>
            </a:r>
          </a:p>
          <a:p>
            <a:pPr marL="1763785" lvl="3" indent="-440946" algn="just">
              <a:lnSpc>
                <a:spcPts val="3267"/>
              </a:lnSpc>
              <a:buFont typeface="Arial"/>
              <a:buChar char="￭"/>
            </a:pPr>
            <a:r>
              <a:rPr lang="en-US" sz="2723">
                <a:solidFill>
                  <a:srgbClr val="063050"/>
                </a:solidFill>
                <a:latin typeface="Roboto Slab"/>
                <a:ea typeface="Roboto Slab"/>
                <a:cs typeface="Roboto Slab"/>
                <a:sym typeface="Roboto Slab"/>
              </a:rPr>
              <a:t>Không tận dụng đa lõi: Kernel chỉ thấy một thực thể, nên dù có nhiều core, chỉ chạy trên một CPU.</a:t>
            </a:r>
          </a:p>
          <a:p>
            <a:pPr algn="just">
              <a:lnSpc>
                <a:spcPts val="3267"/>
              </a:lnSpc>
            </a:pPr>
            <a:endParaRPr lang="en-US" sz="2723">
              <a:solidFill>
                <a:srgbClr val="063050"/>
              </a:solidFill>
              <a:latin typeface="Roboto Slab"/>
              <a:ea typeface="Roboto Slab"/>
              <a:cs typeface="Roboto Slab"/>
              <a:sym typeface="Roboto Slab"/>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16872140" y="1464854"/>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4">
              <a:alphaModFix amt="71000"/>
            </a:blip>
            <a:stretch>
              <a:fillRect/>
            </a:stretch>
          </a:blipFill>
        </p:spPr>
      </p:sp>
      <p:sp>
        <p:nvSpPr>
          <p:cNvPr id="7" name="TextBox 7"/>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Thread implementation</a:t>
            </a:r>
          </a:p>
        </p:txBody>
      </p:sp>
      <p:sp>
        <p:nvSpPr>
          <p:cNvPr id="8" name="TextBox 8"/>
          <p:cNvSpPr txBox="1"/>
          <p:nvPr/>
        </p:nvSpPr>
        <p:spPr>
          <a:xfrm>
            <a:off x="642427" y="3628059"/>
            <a:ext cx="16616873" cy="3696168"/>
          </a:xfrm>
          <a:prstGeom prst="rect">
            <a:avLst/>
          </a:prstGeom>
        </p:spPr>
        <p:txBody>
          <a:bodyPr lIns="0" tIns="0" rIns="0" bIns="0" rtlCol="0" anchor="t">
            <a:spAutoFit/>
          </a:bodyPr>
          <a:lstStyle/>
          <a:p>
            <a:pPr marL="587928" lvl="1" indent="-293964" algn="just">
              <a:lnSpc>
                <a:spcPts val="3267"/>
              </a:lnSpc>
              <a:buFont typeface="Arial"/>
              <a:buChar char="•"/>
            </a:pPr>
            <a:r>
              <a:rPr lang="en-US" sz="2723" dirty="0">
                <a:solidFill>
                  <a:srgbClr val="063050"/>
                </a:solidFill>
                <a:latin typeface="Roboto Slab"/>
                <a:ea typeface="Roboto Slab"/>
                <a:cs typeface="Roboto Slab"/>
                <a:sym typeface="Roboto Slab"/>
              </a:rPr>
              <a:t>Kernel‑Level Threads (One‑to‑One Model)</a:t>
            </a:r>
          </a:p>
          <a:p>
            <a:pPr marL="1175857" lvl="2" indent="-391952" algn="just">
              <a:lnSpc>
                <a:spcPts val="3267"/>
              </a:lnSpc>
              <a:buFont typeface="Arial"/>
              <a:buChar char="⚬"/>
            </a:pPr>
            <a:r>
              <a:rPr lang="en-US" sz="2723" dirty="0" err="1">
                <a:solidFill>
                  <a:srgbClr val="063050"/>
                </a:solidFill>
                <a:latin typeface="Roboto Slab"/>
                <a:ea typeface="Roboto Slab"/>
                <a:cs typeface="Roboto Slab"/>
                <a:sym typeface="Roboto Slab"/>
              </a:rPr>
              <a:t>Ưu</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điểm</a:t>
            </a:r>
            <a:endParaRPr lang="en-US" sz="2723" dirty="0">
              <a:solidFill>
                <a:srgbClr val="063050"/>
              </a:solidFill>
              <a:latin typeface="Roboto Slab"/>
              <a:ea typeface="Roboto Slab"/>
              <a:cs typeface="Roboto Slab"/>
              <a:sym typeface="Roboto Slab"/>
            </a:endParaRPr>
          </a:p>
          <a:p>
            <a:pPr marL="1763785" lvl="3" indent="-440946" algn="just">
              <a:lnSpc>
                <a:spcPts val="3267"/>
              </a:lnSpc>
              <a:buFont typeface="Arial"/>
              <a:buChar char="￭"/>
            </a:pPr>
            <a:r>
              <a:rPr lang="en-US" sz="2723" dirty="0">
                <a:solidFill>
                  <a:srgbClr val="063050"/>
                </a:solidFill>
                <a:latin typeface="Roboto Slab"/>
                <a:ea typeface="Roboto Slab"/>
                <a:cs typeface="Roboto Slab"/>
                <a:sym typeface="Roboto Slab"/>
              </a:rPr>
              <a:t>Block </a:t>
            </a:r>
            <a:r>
              <a:rPr lang="en-US" sz="2723" dirty="0" err="1">
                <a:solidFill>
                  <a:srgbClr val="063050"/>
                </a:solidFill>
                <a:latin typeface="Roboto Slab"/>
                <a:ea typeface="Roboto Slab"/>
                <a:cs typeface="Roboto Slab"/>
                <a:sym typeface="Roboto Slab"/>
              </a:rPr>
              <a:t>độc</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lập</a:t>
            </a:r>
            <a:r>
              <a:rPr lang="en-US" sz="2723" dirty="0">
                <a:solidFill>
                  <a:srgbClr val="063050"/>
                </a:solidFill>
                <a:latin typeface="Roboto Slab"/>
                <a:ea typeface="Roboto Slab"/>
                <a:cs typeface="Roboto Slab"/>
                <a:sym typeface="Roboto Slab"/>
              </a:rPr>
              <a:t>: Thread </a:t>
            </a:r>
            <a:r>
              <a:rPr lang="en-US" sz="2723" dirty="0" err="1">
                <a:solidFill>
                  <a:srgbClr val="063050"/>
                </a:solidFill>
                <a:latin typeface="Roboto Slab"/>
                <a:ea typeface="Roboto Slab"/>
                <a:cs typeface="Roboto Slab"/>
                <a:sym typeface="Roboto Slab"/>
              </a:rPr>
              <a:t>gọi</a:t>
            </a:r>
            <a:r>
              <a:rPr lang="en-US" sz="2723" dirty="0">
                <a:solidFill>
                  <a:srgbClr val="063050"/>
                </a:solidFill>
                <a:latin typeface="Roboto Slab"/>
                <a:ea typeface="Roboto Slab"/>
                <a:cs typeface="Roboto Slab"/>
                <a:sym typeface="Roboto Slab"/>
              </a:rPr>
              <a:t> I/O </a:t>
            </a:r>
            <a:r>
              <a:rPr lang="en-US" sz="2723" dirty="0" err="1">
                <a:solidFill>
                  <a:srgbClr val="063050"/>
                </a:solidFill>
                <a:latin typeface="Roboto Slab"/>
                <a:ea typeface="Roboto Slab"/>
                <a:cs typeface="Roboto Slab"/>
                <a:sym typeface="Roboto Slab"/>
              </a:rPr>
              <a:t>chặn</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chỉ</a:t>
            </a:r>
            <a:r>
              <a:rPr lang="en-US" sz="2723" dirty="0">
                <a:solidFill>
                  <a:srgbClr val="063050"/>
                </a:solidFill>
                <a:latin typeface="Roboto Slab"/>
                <a:ea typeface="Roboto Slab"/>
                <a:cs typeface="Roboto Slab"/>
                <a:sym typeface="Roboto Slab"/>
              </a:rPr>
              <a:t> block </a:t>
            </a:r>
            <a:r>
              <a:rPr lang="en-US" sz="2723" dirty="0" err="1">
                <a:solidFill>
                  <a:srgbClr val="063050"/>
                </a:solidFill>
                <a:latin typeface="Roboto Slab"/>
                <a:ea typeface="Roboto Slab"/>
                <a:cs typeface="Roboto Slab"/>
                <a:sym typeface="Roboto Slab"/>
              </a:rPr>
              <a:t>chính</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nó</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các</a:t>
            </a:r>
            <a:r>
              <a:rPr lang="en-US" sz="2723" dirty="0">
                <a:solidFill>
                  <a:srgbClr val="063050"/>
                </a:solidFill>
                <a:latin typeface="Roboto Slab"/>
                <a:ea typeface="Roboto Slab"/>
                <a:cs typeface="Roboto Slab"/>
                <a:sym typeface="Roboto Slab"/>
              </a:rPr>
              <a:t> thread </a:t>
            </a:r>
            <a:r>
              <a:rPr lang="en-US" sz="2723" dirty="0" err="1">
                <a:solidFill>
                  <a:srgbClr val="063050"/>
                </a:solidFill>
                <a:latin typeface="Roboto Slab"/>
                <a:ea typeface="Roboto Slab"/>
                <a:cs typeface="Roboto Slab"/>
                <a:sym typeface="Roboto Slab"/>
              </a:rPr>
              <a:t>khác</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vẫn</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chạy</a:t>
            </a:r>
            <a:r>
              <a:rPr lang="en-US" sz="2723" dirty="0">
                <a:solidFill>
                  <a:srgbClr val="063050"/>
                </a:solidFill>
                <a:latin typeface="Roboto Slab"/>
                <a:ea typeface="Roboto Slab"/>
                <a:cs typeface="Roboto Slab"/>
                <a:sym typeface="Roboto Slab"/>
              </a:rPr>
              <a:t>.</a:t>
            </a:r>
          </a:p>
          <a:p>
            <a:pPr marL="1763785" lvl="3" indent="-440946" algn="just">
              <a:lnSpc>
                <a:spcPts val="3267"/>
              </a:lnSpc>
              <a:buFont typeface="Arial"/>
              <a:buChar char="￭"/>
            </a:pPr>
            <a:r>
              <a:rPr lang="en-US" sz="2723" dirty="0" err="1">
                <a:solidFill>
                  <a:srgbClr val="063050"/>
                </a:solidFill>
                <a:latin typeface="Roboto Slab"/>
                <a:ea typeface="Roboto Slab"/>
                <a:cs typeface="Roboto Slab"/>
                <a:sym typeface="Roboto Slab"/>
              </a:rPr>
              <a:t>Tận</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dụng</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đa</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lõi</a:t>
            </a:r>
            <a:r>
              <a:rPr lang="en-US" sz="2723" dirty="0">
                <a:solidFill>
                  <a:srgbClr val="063050"/>
                </a:solidFill>
                <a:latin typeface="Roboto Slab"/>
                <a:ea typeface="Roboto Slab"/>
                <a:cs typeface="Roboto Slab"/>
                <a:sym typeface="Roboto Slab"/>
              </a:rPr>
              <a:t>: Kernel </a:t>
            </a:r>
            <a:r>
              <a:rPr lang="en-US" sz="2723" dirty="0" err="1">
                <a:solidFill>
                  <a:srgbClr val="063050"/>
                </a:solidFill>
                <a:latin typeface="Roboto Slab"/>
                <a:ea typeface="Roboto Slab"/>
                <a:cs typeface="Roboto Slab"/>
                <a:sym typeface="Roboto Slab"/>
              </a:rPr>
              <a:t>lên</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lịch</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từng</a:t>
            </a:r>
            <a:r>
              <a:rPr lang="en-US" sz="2723" dirty="0">
                <a:solidFill>
                  <a:srgbClr val="063050"/>
                </a:solidFill>
                <a:latin typeface="Roboto Slab"/>
                <a:ea typeface="Roboto Slab"/>
                <a:cs typeface="Roboto Slab"/>
                <a:sym typeface="Roboto Slab"/>
              </a:rPr>
              <a:t> thread </a:t>
            </a:r>
            <a:r>
              <a:rPr lang="en-US" sz="2723" dirty="0" err="1">
                <a:solidFill>
                  <a:srgbClr val="063050"/>
                </a:solidFill>
                <a:latin typeface="Roboto Slab"/>
                <a:ea typeface="Roboto Slab"/>
                <a:cs typeface="Roboto Slab"/>
                <a:sym typeface="Roboto Slab"/>
              </a:rPr>
              <a:t>lên</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các</a:t>
            </a:r>
            <a:r>
              <a:rPr lang="en-US" sz="2723" dirty="0">
                <a:solidFill>
                  <a:srgbClr val="063050"/>
                </a:solidFill>
                <a:latin typeface="Roboto Slab"/>
                <a:ea typeface="Roboto Slab"/>
                <a:cs typeface="Roboto Slab"/>
                <a:sym typeface="Roboto Slab"/>
              </a:rPr>
              <a:t> core </a:t>
            </a:r>
            <a:r>
              <a:rPr lang="en-US" sz="2723" dirty="0" err="1">
                <a:solidFill>
                  <a:srgbClr val="063050"/>
                </a:solidFill>
                <a:latin typeface="Roboto Slab"/>
                <a:ea typeface="Roboto Slab"/>
                <a:cs typeface="Roboto Slab"/>
                <a:sym typeface="Roboto Slab"/>
              </a:rPr>
              <a:t>khác</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nhau</a:t>
            </a:r>
            <a:r>
              <a:rPr lang="en-US" sz="2723" dirty="0">
                <a:solidFill>
                  <a:srgbClr val="063050"/>
                </a:solidFill>
                <a:latin typeface="Roboto Slab"/>
                <a:ea typeface="Roboto Slab"/>
                <a:cs typeface="Roboto Slab"/>
                <a:sym typeface="Roboto Slab"/>
              </a:rPr>
              <a:t>.</a:t>
            </a:r>
          </a:p>
          <a:p>
            <a:pPr marL="1175857" lvl="2" indent="-391952" algn="just">
              <a:lnSpc>
                <a:spcPts val="3267"/>
              </a:lnSpc>
              <a:buFont typeface="Arial"/>
              <a:buChar char="⚬"/>
            </a:pPr>
            <a:r>
              <a:rPr lang="en-US" sz="2723" dirty="0" err="1">
                <a:solidFill>
                  <a:srgbClr val="063050"/>
                </a:solidFill>
                <a:latin typeface="Roboto Slab"/>
                <a:ea typeface="Roboto Slab"/>
                <a:cs typeface="Roboto Slab"/>
                <a:sym typeface="Roboto Slab"/>
              </a:rPr>
              <a:t>Nhược</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điểm</a:t>
            </a:r>
            <a:endParaRPr lang="en-US" sz="2723" dirty="0">
              <a:solidFill>
                <a:srgbClr val="063050"/>
              </a:solidFill>
              <a:latin typeface="Roboto Slab"/>
              <a:ea typeface="Roboto Slab"/>
              <a:cs typeface="Roboto Slab"/>
              <a:sym typeface="Roboto Slab"/>
            </a:endParaRPr>
          </a:p>
          <a:p>
            <a:pPr marL="1763785" lvl="3" indent="-440946" algn="just">
              <a:lnSpc>
                <a:spcPts val="3267"/>
              </a:lnSpc>
              <a:buFont typeface="Arial"/>
              <a:buChar char="￭"/>
            </a:pPr>
            <a:r>
              <a:rPr lang="en-US" sz="2723" dirty="0">
                <a:solidFill>
                  <a:srgbClr val="063050"/>
                </a:solidFill>
                <a:latin typeface="Roboto Slab"/>
                <a:ea typeface="Roboto Slab"/>
                <a:cs typeface="Roboto Slab"/>
                <a:sym typeface="Roboto Slab"/>
              </a:rPr>
              <a:t>Chi </a:t>
            </a:r>
            <a:r>
              <a:rPr lang="en-US" sz="2723" dirty="0" err="1">
                <a:solidFill>
                  <a:srgbClr val="063050"/>
                </a:solidFill>
                <a:latin typeface="Roboto Slab"/>
                <a:ea typeface="Roboto Slab"/>
                <a:cs typeface="Roboto Slab"/>
                <a:sym typeface="Roboto Slab"/>
              </a:rPr>
              <a:t>phí</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cao</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hơn</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Mọi</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thao</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tác</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với</a:t>
            </a:r>
            <a:r>
              <a:rPr lang="en-US" sz="2723" dirty="0">
                <a:solidFill>
                  <a:srgbClr val="063050"/>
                </a:solidFill>
                <a:latin typeface="Roboto Slab"/>
                <a:ea typeface="Roboto Slab"/>
                <a:cs typeface="Roboto Slab"/>
                <a:sym typeface="Roboto Slab"/>
              </a:rPr>
              <a:t> thread (create, sync, switch) </a:t>
            </a:r>
            <a:r>
              <a:rPr lang="en-US" sz="2723" dirty="0" err="1">
                <a:solidFill>
                  <a:srgbClr val="063050"/>
                </a:solidFill>
                <a:latin typeface="Roboto Slab"/>
                <a:ea typeface="Roboto Slab"/>
                <a:cs typeface="Roboto Slab"/>
                <a:sym typeface="Roboto Slab"/>
              </a:rPr>
              <a:t>cần</a:t>
            </a:r>
            <a:r>
              <a:rPr lang="en-US" sz="2723" dirty="0">
                <a:solidFill>
                  <a:srgbClr val="063050"/>
                </a:solidFill>
                <a:latin typeface="Roboto Slab"/>
                <a:ea typeface="Roboto Slab"/>
                <a:cs typeface="Roboto Slab"/>
                <a:sym typeface="Roboto Slab"/>
              </a:rPr>
              <a:t> system call, </a:t>
            </a:r>
            <a:r>
              <a:rPr lang="en-US" sz="2723" dirty="0" err="1">
                <a:solidFill>
                  <a:srgbClr val="063050"/>
                </a:solidFill>
                <a:latin typeface="Roboto Slab"/>
                <a:ea typeface="Roboto Slab"/>
                <a:cs typeface="Roboto Slab"/>
                <a:sym typeface="Roboto Slab"/>
              </a:rPr>
              <a:t>gây</a:t>
            </a:r>
            <a:r>
              <a:rPr lang="en-US" sz="2723" dirty="0">
                <a:solidFill>
                  <a:srgbClr val="063050"/>
                </a:solidFill>
                <a:latin typeface="Roboto Slab"/>
                <a:ea typeface="Roboto Slab"/>
                <a:cs typeface="Roboto Slab"/>
                <a:sym typeface="Roboto Slab"/>
              </a:rPr>
              <a:t> overhead </a:t>
            </a:r>
            <a:r>
              <a:rPr lang="en-US" sz="2723" dirty="0" err="1">
                <a:solidFill>
                  <a:srgbClr val="063050"/>
                </a:solidFill>
                <a:latin typeface="Roboto Slab"/>
                <a:ea typeface="Roboto Slab"/>
                <a:cs typeface="Roboto Slab"/>
                <a:sym typeface="Roboto Slab"/>
              </a:rPr>
              <a:t>tương</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tự</a:t>
            </a:r>
            <a:r>
              <a:rPr lang="en-US" sz="2723" dirty="0">
                <a:solidFill>
                  <a:srgbClr val="063050"/>
                </a:solidFill>
                <a:latin typeface="Roboto Slab"/>
                <a:ea typeface="Roboto Slab"/>
                <a:cs typeface="Roboto Slab"/>
                <a:sym typeface="Roboto Slab"/>
              </a:rPr>
              <a:t> process.</a:t>
            </a:r>
          </a:p>
          <a:p>
            <a:pPr marL="1763785" lvl="3" indent="-440946" algn="just">
              <a:lnSpc>
                <a:spcPts val="3267"/>
              </a:lnSpc>
              <a:buFont typeface="Arial"/>
              <a:buChar char="￭"/>
            </a:pPr>
            <a:r>
              <a:rPr lang="en-US" sz="2723" dirty="0">
                <a:solidFill>
                  <a:srgbClr val="063050"/>
                </a:solidFill>
                <a:latin typeface="Roboto Slab"/>
                <a:ea typeface="Roboto Slab"/>
                <a:cs typeface="Roboto Slab"/>
                <a:sym typeface="Roboto Slab"/>
              </a:rPr>
              <a:t>Context‑switch </a:t>
            </a:r>
            <a:r>
              <a:rPr lang="en-US" sz="2723" dirty="0" err="1">
                <a:solidFill>
                  <a:srgbClr val="063050"/>
                </a:solidFill>
                <a:latin typeface="Roboto Slab"/>
                <a:ea typeface="Roboto Slab"/>
                <a:cs typeface="Roboto Slab"/>
                <a:sym typeface="Roboto Slab"/>
              </a:rPr>
              <a:t>tốn</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kém</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Phải</a:t>
            </a:r>
            <a:r>
              <a:rPr lang="en-US" sz="2723" dirty="0">
                <a:solidFill>
                  <a:srgbClr val="063050"/>
                </a:solidFill>
                <a:latin typeface="Roboto Slab"/>
                <a:ea typeface="Roboto Slab"/>
                <a:cs typeface="Roboto Slab"/>
                <a:sym typeface="Roboto Slab"/>
              </a:rPr>
              <a:t> flush TLB, </a:t>
            </a:r>
            <a:r>
              <a:rPr lang="en-US" sz="2723" dirty="0" err="1">
                <a:solidFill>
                  <a:srgbClr val="063050"/>
                </a:solidFill>
                <a:latin typeface="Roboto Slab"/>
                <a:ea typeface="Roboto Slab"/>
                <a:cs typeface="Roboto Slab"/>
                <a:sym typeface="Roboto Slab"/>
              </a:rPr>
              <a:t>cập</a:t>
            </a:r>
            <a:r>
              <a:rPr lang="en-US" sz="2723" dirty="0">
                <a:solidFill>
                  <a:srgbClr val="063050"/>
                </a:solidFill>
                <a:latin typeface="Roboto Slab"/>
                <a:ea typeface="Roboto Slab"/>
                <a:cs typeface="Roboto Slab"/>
                <a:sym typeface="Roboto Slab"/>
              </a:rPr>
              <a:t> </a:t>
            </a:r>
            <a:r>
              <a:rPr lang="en-US" sz="2723" dirty="0" err="1">
                <a:solidFill>
                  <a:srgbClr val="063050"/>
                </a:solidFill>
                <a:latin typeface="Roboto Slab"/>
                <a:ea typeface="Roboto Slab"/>
                <a:cs typeface="Roboto Slab"/>
                <a:sym typeface="Roboto Slab"/>
              </a:rPr>
              <a:t>nhật</a:t>
            </a:r>
            <a:r>
              <a:rPr lang="en-US" sz="2723" dirty="0">
                <a:solidFill>
                  <a:srgbClr val="063050"/>
                </a:solidFill>
                <a:latin typeface="Roboto Slab"/>
                <a:ea typeface="Roboto Slab"/>
                <a:cs typeface="Roboto Slab"/>
                <a:sym typeface="Roboto Slab"/>
              </a:rPr>
              <a:t> MMU, accounting…</a:t>
            </a:r>
          </a:p>
          <a:p>
            <a:pPr algn="just">
              <a:lnSpc>
                <a:spcPts val="3267"/>
              </a:lnSpc>
            </a:pPr>
            <a:endParaRPr lang="en-US" sz="2723" dirty="0">
              <a:solidFill>
                <a:srgbClr val="063050"/>
              </a:solidFill>
              <a:latin typeface="Roboto Slab"/>
              <a:ea typeface="Roboto Slab"/>
              <a:cs typeface="Roboto Slab"/>
              <a:sym typeface="Roboto Slab"/>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16872140" y="1464854"/>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4">
              <a:alphaModFix amt="71000"/>
            </a:blip>
            <a:stretch>
              <a:fillRect/>
            </a:stretch>
          </a:blipFill>
        </p:spPr>
      </p:sp>
      <p:sp>
        <p:nvSpPr>
          <p:cNvPr id="7" name="TextBox 7"/>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Thread implementation: Many‑to‑Many Model</a:t>
            </a:r>
          </a:p>
        </p:txBody>
      </p:sp>
      <p:sp>
        <p:nvSpPr>
          <p:cNvPr id="8" name="TextBox 8"/>
          <p:cNvSpPr txBox="1"/>
          <p:nvPr/>
        </p:nvSpPr>
        <p:spPr>
          <a:xfrm>
            <a:off x="255268" y="2050106"/>
            <a:ext cx="16616873" cy="8624392"/>
          </a:xfrm>
          <a:prstGeom prst="rect">
            <a:avLst/>
          </a:prstGeom>
        </p:spPr>
        <p:txBody>
          <a:bodyPr lIns="0" tIns="0" rIns="0" bIns="0" rtlCol="0" anchor="t">
            <a:spAutoFit/>
          </a:bodyPr>
          <a:lstStyle/>
          <a:p>
            <a:pPr marL="587928" lvl="1" indent="-293964" algn="just">
              <a:lnSpc>
                <a:spcPts val="3267"/>
              </a:lnSpc>
              <a:buFont typeface="Arial"/>
              <a:buChar char="•"/>
            </a:pPr>
            <a:r>
              <a:rPr lang="en-US" sz="2723">
                <a:solidFill>
                  <a:srgbClr val="063050"/>
                </a:solidFill>
                <a:latin typeface="Roboto Slab"/>
                <a:ea typeface="Roboto Slab"/>
                <a:cs typeface="Roboto Slab"/>
                <a:sym typeface="Roboto Slab"/>
              </a:rPr>
              <a:t>Lightweight Processes (Many‑to‑Many Model): Kết hợp user‑level threads và kernel‑level Lightweight Processes (LWP). Nhiều user‑thread ánh xạ linh hoạt lên một số LWP, mỗi LWP là một schedulable entity trong kernel.</a:t>
            </a:r>
          </a:p>
          <a:p>
            <a:pPr marL="587928" lvl="1" indent="-293964" algn="just">
              <a:lnSpc>
                <a:spcPts val="3267"/>
              </a:lnSpc>
              <a:buFont typeface="Arial"/>
              <a:buChar char="•"/>
            </a:pPr>
            <a:r>
              <a:rPr lang="en-US" sz="2723">
                <a:solidFill>
                  <a:srgbClr val="063050"/>
                </a:solidFill>
                <a:latin typeface="Roboto Slab"/>
                <a:ea typeface="Roboto Slab"/>
                <a:cs typeface="Roboto Slab"/>
                <a:sym typeface="Roboto Slab"/>
              </a:rPr>
              <a:t>Cơ chế hoạt động</a:t>
            </a:r>
          </a:p>
          <a:p>
            <a:pPr marL="1175857" lvl="2" indent="-391952" algn="just">
              <a:lnSpc>
                <a:spcPts val="3267"/>
              </a:lnSpc>
              <a:buFont typeface="Arial"/>
              <a:buChar char="⚬"/>
            </a:pPr>
            <a:r>
              <a:rPr lang="en-US" sz="2723">
                <a:solidFill>
                  <a:srgbClr val="063050"/>
                </a:solidFill>
                <a:latin typeface="Roboto Slab"/>
                <a:ea typeface="Roboto Slab"/>
                <a:cs typeface="Roboto Slab"/>
                <a:sym typeface="Roboto Slab"/>
              </a:rPr>
              <a:t>Thread package (user space) quản lý toàn bộ thread: tạo, huỷ, đồng bộ (mutex, condvar).</a:t>
            </a:r>
          </a:p>
          <a:p>
            <a:pPr marL="1175857" lvl="2" indent="-391952" algn="just">
              <a:lnSpc>
                <a:spcPts val="3267"/>
              </a:lnSpc>
              <a:buFont typeface="Arial"/>
              <a:buChar char="⚬"/>
            </a:pPr>
            <a:r>
              <a:rPr lang="en-US" sz="2723">
                <a:solidFill>
                  <a:srgbClr val="063050"/>
                </a:solidFill>
                <a:latin typeface="Roboto Slab"/>
                <a:ea typeface="Roboto Slab"/>
                <a:cs typeface="Roboto Slab"/>
                <a:sym typeface="Roboto Slab"/>
              </a:rPr>
              <a:t>Mỗi LWP (tạo qua system call) mang stack riêng và thực thi routine của thread scheduler do thread package cung cấp.</a:t>
            </a:r>
          </a:p>
          <a:p>
            <a:pPr marL="1175857" lvl="2" indent="-391952" algn="just">
              <a:lnSpc>
                <a:spcPts val="3267"/>
              </a:lnSpc>
              <a:buFont typeface="Arial"/>
              <a:buChar char="⚬"/>
            </a:pPr>
            <a:r>
              <a:rPr lang="en-US" sz="2723">
                <a:solidFill>
                  <a:srgbClr val="063050"/>
                </a:solidFill>
                <a:latin typeface="Roboto Slab"/>
                <a:ea typeface="Roboto Slab"/>
                <a:cs typeface="Roboto Slab"/>
                <a:sym typeface="Roboto Slab"/>
              </a:rPr>
              <a:t>Khi LWP tìm thấy thread runnable, nó context‑switch hoàn toàn ở user space về thread đó; các LWP khác làm tương tự song song.</a:t>
            </a:r>
          </a:p>
          <a:p>
            <a:pPr algn="just">
              <a:lnSpc>
                <a:spcPts val="3267"/>
              </a:lnSpc>
            </a:pPr>
            <a:endParaRPr lang="en-US" sz="2723">
              <a:solidFill>
                <a:srgbClr val="063050"/>
              </a:solidFill>
              <a:latin typeface="Roboto Slab"/>
              <a:ea typeface="Roboto Slab"/>
              <a:cs typeface="Roboto Slab"/>
              <a:sym typeface="Roboto Slab"/>
            </a:endParaRPr>
          </a:p>
          <a:p>
            <a:pPr marL="587928" lvl="1" indent="-293964" algn="just">
              <a:lnSpc>
                <a:spcPts val="3267"/>
              </a:lnSpc>
              <a:buFont typeface="Arial"/>
              <a:buChar char="•"/>
            </a:pPr>
            <a:r>
              <a:rPr lang="en-US" sz="2723">
                <a:solidFill>
                  <a:srgbClr val="063050"/>
                </a:solidFill>
                <a:latin typeface="Roboto Slab"/>
                <a:ea typeface="Roboto Slab"/>
                <a:cs typeface="Roboto Slab"/>
                <a:sym typeface="Roboto Slab"/>
              </a:rPr>
              <a:t>Ưu điểm chính</a:t>
            </a:r>
          </a:p>
          <a:p>
            <a:pPr marL="1175857" lvl="2" indent="-391952" algn="just">
              <a:lnSpc>
                <a:spcPts val="3267"/>
              </a:lnSpc>
              <a:buFont typeface="Arial"/>
              <a:buChar char="⚬"/>
            </a:pPr>
            <a:r>
              <a:rPr lang="en-US" sz="2723">
                <a:solidFill>
                  <a:srgbClr val="063050"/>
                </a:solidFill>
                <a:latin typeface="Roboto Slab"/>
                <a:ea typeface="Roboto Slab"/>
                <a:cs typeface="Roboto Slab"/>
                <a:sym typeface="Roboto Slab"/>
              </a:rPr>
              <a:t>Thread ops (tạo, huỷ, sync) rất rẻ, không qua kernel.</a:t>
            </a:r>
          </a:p>
          <a:p>
            <a:pPr marL="1175857" lvl="2" indent="-391952" algn="just">
              <a:lnSpc>
                <a:spcPts val="3267"/>
              </a:lnSpc>
              <a:buFont typeface="Arial"/>
              <a:buChar char="⚬"/>
            </a:pPr>
            <a:r>
              <a:rPr lang="en-US" sz="2723">
                <a:solidFill>
                  <a:srgbClr val="063050"/>
                </a:solidFill>
                <a:latin typeface="Roboto Slab"/>
                <a:ea typeface="Roboto Slab"/>
                <a:cs typeface="Roboto Slab"/>
                <a:sym typeface="Roboto Slab"/>
              </a:rPr>
              <a:t>Blocking syscall không block toàn process nếu có đủ LWP.</a:t>
            </a:r>
          </a:p>
          <a:p>
            <a:pPr marL="1175857" lvl="2" indent="-391952" algn="just">
              <a:lnSpc>
                <a:spcPts val="3267"/>
              </a:lnSpc>
              <a:buFont typeface="Arial"/>
              <a:buChar char="⚬"/>
            </a:pPr>
            <a:r>
              <a:rPr lang="en-US" sz="2723">
                <a:solidFill>
                  <a:srgbClr val="063050"/>
                </a:solidFill>
                <a:latin typeface="Roboto Slab"/>
                <a:ea typeface="Roboto Slab"/>
                <a:cs typeface="Roboto Slab"/>
                <a:sym typeface="Roboto Slab"/>
              </a:rPr>
              <a:t>Ứng dụng chỉ “nhìn thấy” threads, không cần biết về LWP.</a:t>
            </a:r>
          </a:p>
          <a:p>
            <a:pPr marL="1175857" lvl="2" indent="-391952" algn="just">
              <a:lnSpc>
                <a:spcPts val="3267"/>
              </a:lnSpc>
              <a:buFont typeface="Arial"/>
              <a:buChar char="⚬"/>
            </a:pPr>
            <a:r>
              <a:rPr lang="en-US" sz="2723">
                <a:solidFill>
                  <a:srgbClr val="063050"/>
                </a:solidFill>
                <a:latin typeface="Roboto Slab"/>
                <a:ea typeface="Roboto Slab"/>
                <a:cs typeface="Roboto Slab"/>
                <a:sym typeface="Roboto Slab"/>
              </a:rPr>
              <a:t>Có thể tận dụng đa lõi: mỗi LWP chạy trên core riêng, multiprocessing được ẩn hoàn toàn.</a:t>
            </a:r>
          </a:p>
          <a:p>
            <a:pPr marL="587928" lvl="1" indent="-293964" algn="just">
              <a:lnSpc>
                <a:spcPts val="3267"/>
              </a:lnSpc>
              <a:buFont typeface="Arial"/>
              <a:buChar char="•"/>
            </a:pPr>
            <a:r>
              <a:rPr lang="en-US" sz="2723">
                <a:solidFill>
                  <a:srgbClr val="063050"/>
                </a:solidFill>
                <a:latin typeface="Roboto Slab"/>
                <a:ea typeface="Roboto Slab"/>
                <a:cs typeface="Roboto Slab"/>
                <a:sym typeface="Roboto Slab"/>
              </a:rPr>
              <a:t>Nhược điểm</a:t>
            </a:r>
          </a:p>
          <a:p>
            <a:pPr marL="1175857" lvl="2" indent="-391952" algn="just">
              <a:lnSpc>
                <a:spcPts val="3267"/>
              </a:lnSpc>
              <a:buFont typeface="Arial"/>
              <a:buChar char="⚬"/>
            </a:pPr>
            <a:r>
              <a:rPr lang="en-US" sz="2723">
                <a:solidFill>
                  <a:srgbClr val="063050"/>
                </a:solidFill>
                <a:latin typeface="Roboto Slab"/>
                <a:ea typeface="Roboto Slab"/>
                <a:cs typeface="Roboto Slab"/>
                <a:sym typeface="Roboto Slab"/>
              </a:rPr>
              <a:t>Cần tạo/hủy LWP (giống kernel threads) với chi phí không nhỏ, dù thực hiện ít lần.</a:t>
            </a:r>
          </a:p>
          <a:p>
            <a:pPr marL="1175857" lvl="2" indent="-391952" algn="just">
              <a:lnSpc>
                <a:spcPts val="3267"/>
              </a:lnSpc>
              <a:buFont typeface="Arial"/>
              <a:buChar char="⚬"/>
            </a:pPr>
            <a:r>
              <a:rPr lang="en-US" sz="2723">
                <a:solidFill>
                  <a:srgbClr val="063050"/>
                </a:solidFill>
                <a:latin typeface="Roboto Slab"/>
                <a:ea typeface="Roboto Slab"/>
                <a:cs typeface="Roboto Slab"/>
                <a:sym typeface="Roboto Slab"/>
              </a:rPr>
              <a:t>Triển khai phức tạp: kết hợp scheduler user‑level và kernel‑level.</a:t>
            </a:r>
          </a:p>
          <a:p>
            <a:pPr marL="1175857" lvl="2" indent="-391952" algn="just">
              <a:lnSpc>
                <a:spcPts val="3267"/>
              </a:lnSpc>
              <a:buFont typeface="Arial"/>
              <a:buChar char="⚬"/>
            </a:pPr>
            <a:r>
              <a:rPr lang="en-US" sz="2723">
                <a:solidFill>
                  <a:srgbClr val="063050"/>
                </a:solidFill>
                <a:latin typeface="Roboto Slab"/>
                <a:ea typeface="Roboto Slab"/>
                <a:cs typeface="Roboto Slab"/>
                <a:sym typeface="Roboto Slab"/>
              </a:rPr>
              <a:t>Lợi ích thực tiễn hạn chế vì cache behavior mới là yếu tố chi phối hiệu năng context‑switch</a:t>
            </a:r>
          </a:p>
          <a:p>
            <a:pPr algn="just">
              <a:lnSpc>
                <a:spcPts val="3267"/>
              </a:lnSpc>
            </a:pPr>
            <a:endParaRPr lang="en-US" sz="2723">
              <a:solidFill>
                <a:srgbClr val="063050"/>
              </a:solidFill>
              <a:latin typeface="Roboto Slab"/>
              <a:ea typeface="Roboto Slab"/>
              <a:cs typeface="Roboto Slab"/>
              <a:sym typeface="Roboto Slab"/>
            </a:endParaRPr>
          </a:p>
          <a:p>
            <a:pPr algn="just">
              <a:lnSpc>
                <a:spcPts val="3267"/>
              </a:lnSpc>
            </a:pPr>
            <a:endParaRPr lang="en-US" sz="2723">
              <a:solidFill>
                <a:srgbClr val="063050"/>
              </a:solidFill>
              <a:latin typeface="Roboto Slab"/>
              <a:ea typeface="Roboto Slab"/>
              <a:cs typeface="Roboto Slab"/>
              <a:sym typeface="Roboto Slab"/>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16872140" y="1464854"/>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4">
              <a:alphaModFix amt="71000"/>
            </a:blip>
            <a:stretch>
              <a:fillRect/>
            </a:stretch>
          </a:blipFill>
        </p:spPr>
      </p:sp>
      <p:sp>
        <p:nvSpPr>
          <p:cNvPr id="7" name="TextBox 7"/>
          <p:cNvSpPr txBox="1"/>
          <p:nvPr/>
        </p:nvSpPr>
        <p:spPr>
          <a:xfrm>
            <a:off x="402536" y="2296559"/>
            <a:ext cx="11018497" cy="7520090"/>
          </a:xfrm>
          <a:prstGeom prst="rect">
            <a:avLst/>
          </a:prstGeom>
        </p:spPr>
        <p:txBody>
          <a:bodyPr lIns="0" tIns="0" rIns="0" bIns="0" rtlCol="0" anchor="t">
            <a:spAutoFit/>
          </a:bodyPr>
          <a:lstStyle/>
          <a:p>
            <a:pPr marL="538962" lvl="1" indent="-269481" algn="just">
              <a:lnSpc>
                <a:spcPts val="2995"/>
              </a:lnSpc>
              <a:buFont typeface="Arial"/>
              <a:buChar char="•"/>
            </a:pPr>
            <a:r>
              <a:rPr lang="en-US" sz="2496">
                <a:solidFill>
                  <a:srgbClr val="063050"/>
                </a:solidFill>
                <a:latin typeface="Roboto Slab"/>
                <a:ea typeface="Roboto Slab"/>
                <a:cs typeface="Roboto Slab"/>
                <a:sym typeface="Roboto Slab"/>
              </a:rPr>
              <a:t>Hai cách tổ chức đồng thời: Dùng threads trong một tiến trình để chạy song song, hoặc dùng nhiều tiến trình (processes), mỗi tiến trình đơn luồng, giao tiếp qua IPC.</a:t>
            </a:r>
          </a:p>
          <a:p>
            <a:pPr marL="538962" lvl="1" indent="-269481" algn="just">
              <a:lnSpc>
                <a:spcPts val="2995"/>
              </a:lnSpc>
              <a:buFont typeface="Arial"/>
              <a:buChar char="•"/>
            </a:pPr>
            <a:r>
              <a:rPr lang="en-US" sz="2496">
                <a:solidFill>
                  <a:srgbClr val="063050"/>
                </a:solidFill>
                <a:latin typeface="Roboto Slab"/>
                <a:ea typeface="Roboto Slab"/>
                <a:cs typeface="Roboto Slab"/>
                <a:sym typeface="Roboto Slab"/>
              </a:rPr>
              <a:t>Lợi thế của process model: Tách biệt không gian dữ liệu—MMU và OS đảm bảo process chỉ truy cập vào vùng nhớ của mình, giảm rủi ro do bug hoặc tranh chấp dữ liệu.</a:t>
            </a:r>
          </a:p>
          <a:p>
            <a:pPr marL="538962" lvl="1" indent="-269481" algn="just">
              <a:lnSpc>
                <a:spcPts val="2995"/>
              </a:lnSpc>
              <a:buFont typeface="Arial"/>
              <a:buChar char="•"/>
            </a:pPr>
            <a:r>
              <a:rPr lang="en-US" sz="2496">
                <a:solidFill>
                  <a:srgbClr val="063050"/>
                </a:solidFill>
                <a:latin typeface="Roboto Slab"/>
                <a:ea typeface="Roboto Slab"/>
                <a:cs typeface="Roboto Slab"/>
                <a:sym typeface="Roboto Slab"/>
              </a:rPr>
              <a:t>Ví dụ: Nginx - Mô hình Master–Worker:</a:t>
            </a:r>
          </a:p>
          <a:p>
            <a:pPr marL="1077924" lvl="2" indent="-359308" algn="just">
              <a:lnSpc>
                <a:spcPts val="2995"/>
              </a:lnSpc>
              <a:buFont typeface="Arial"/>
              <a:buChar char="⚬"/>
            </a:pPr>
            <a:r>
              <a:rPr lang="en-US" sz="2496">
                <a:solidFill>
                  <a:srgbClr val="063050"/>
                </a:solidFill>
                <a:latin typeface="Roboto Slab"/>
                <a:ea typeface="Roboto Slab"/>
                <a:cs typeface="Roboto Slab"/>
                <a:sym typeface="Roboto Slab"/>
              </a:rPr>
              <a:t>Master process đọc config, quản lý worker.</a:t>
            </a:r>
          </a:p>
          <a:p>
            <a:pPr marL="1077924" lvl="2" indent="-359308" algn="just">
              <a:lnSpc>
                <a:spcPts val="2995"/>
              </a:lnSpc>
              <a:buFont typeface="Arial"/>
              <a:buChar char="⚬"/>
            </a:pPr>
            <a:r>
              <a:rPr lang="en-US" sz="2496">
                <a:solidFill>
                  <a:srgbClr val="063050"/>
                </a:solidFill>
                <a:latin typeface="Roboto Slab"/>
                <a:ea typeface="Roboto Slab"/>
                <a:cs typeface="Roboto Slab"/>
                <a:sym typeface="Roboto Slab"/>
              </a:rPr>
              <a:t>Nhiều Worker processes (mặc định 1–4) đơn luồng, mỗi worker xử lý kết nối HTTP/HTTPS bất đồng bộ (event‑driven) trên nhiều socket.</a:t>
            </a:r>
          </a:p>
          <a:p>
            <a:pPr marL="1077924" lvl="2" indent="-359308" algn="just">
              <a:lnSpc>
                <a:spcPts val="2995"/>
              </a:lnSpc>
              <a:buFont typeface="Arial"/>
              <a:buChar char="⚬"/>
            </a:pPr>
            <a:r>
              <a:rPr lang="en-US" sz="2496">
                <a:solidFill>
                  <a:srgbClr val="063050"/>
                </a:solidFill>
                <a:latin typeface="Roboto Slab"/>
                <a:ea typeface="Roboto Slab"/>
                <a:cs typeface="Roboto Slab"/>
                <a:sym typeface="Roboto Slab"/>
              </a:rPr>
              <a:t>Cô lập: Mỗi worker có address space riêng; nếu một worker lỗi, master tạo lại mà không ảnh hưởng các worker khác.</a:t>
            </a:r>
          </a:p>
          <a:p>
            <a:pPr marL="1077924" lvl="2" indent="-359308" algn="just">
              <a:lnSpc>
                <a:spcPts val="2995"/>
              </a:lnSpc>
              <a:buFont typeface="Arial"/>
              <a:buChar char="⚬"/>
            </a:pPr>
            <a:r>
              <a:rPr lang="en-US" sz="2496">
                <a:solidFill>
                  <a:srgbClr val="063050"/>
                </a:solidFill>
                <a:latin typeface="Roboto Slab"/>
                <a:ea typeface="Roboto Slab"/>
                <a:cs typeface="Roboto Slab"/>
                <a:sym typeface="Roboto Slab"/>
              </a:rPr>
              <a:t>Giao tiếp: Master–worker và giữa các worker dùng UNIX domain socket hoặc shared memory để chia sẻ trạng thái (ví dụ số lượng kết nối, counters).</a:t>
            </a:r>
          </a:p>
          <a:p>
            <a:pPr marL="1077924" lvl="2" indent="-359308" algn="just">
              <a:lnSpc>
                <a:spcPts val="2995"/>
              </a:lnSpc>
              <a:buFont typeface="Arial"/>
              <a:buChar char="⚬"/>
            </a:pPr>
            <a:r>
              <a:rPr lang="en-US" sz="2496">
                <a:solidFill>
                  <a:srgbClr val="063050"/>
                </a:solidFill>
                <a:latin typeface="Roboto Slab"/>
                <a:ea typeface="Roboto Slab"/>
                <a:cs typeface="Roboto Slab"/>
                <a:sym typeface="Roboto Slab"/>
              </a:rPr>
              <a:t>Kết quả: Nginx vừa có độ bền cao, vừa tận dụng model event‑driven để đạt throughput lớn mà không cần multithreading phức tạp.</a:t>
            </a:r>
          </a:p>
          <a:p>
            <a:pPr algn="just">
              <a:lnSpc>
                <a:spcPts val="2995"/>
              </a:lnSpc>
            </a:pPr>
            <a:endParaRPr lang="en-US" sz="2496">
              <a:solidFill>
                <a:srgbClr val="063050"/>
              </a:solidFill>
              <a:latin typeface="Roboto Slab"/>
              <a:ea typeface="Roboto Slab"/>
              <a:cs typeface="Roboto Slab"/>
              <a:sym typeface="Roboto Slab"/>
            </a:endParaRPr>
          </a:p>
        </p:txBody>
      </p:sp>
      <p:sp>
        <p:nvSpPr>
          <p:cNvPr id="8" name="Freeform 8"/>
          <p:cNvSpPr/>
          <p:nvPr/>
        </p:nvSpPr>
        <p:spPr>
          <a:xfrm>
            <a:off x="12121406" y="2757385"/>
            <a:ext cx="5403414" cy="6356958"/>
          </a:xfrm>
          <a:custGeom>
            <a:avLst/>
            <a:gdLst/>
            <a:ahLst/>
            <a:cxnLst/>
            <a:rect l="l" t="t" r="r" b="b"/>
            <a:pathLst>
              <a:path w="5403414" h="6356958">
                <a:moveTo>
                  <a:pt x="0" y="0"/>
                </a:moveTo>
                <a:lnTo>
                  <a:pt x="5403415" y="0"/>
                </a:lnTo>
                <a:lnTo>
                  <a:pt x="5403415" y="6356958"/>
                </a:lnTo>
                <a:lnTo>
                  <a:pt x="0" y="6356958"/>
                </a:lnTo>
                <a:lnTo>
                  <a:pt x="0" y="0"/>
                </a:lnTo>
                <a:close/>
              </a:path>
            </a:pathLst>
          </a:custGeom>
          <a:blipFill>
            <a:blip r:embed="rId5"/>
            <a:stretch>
              <a:fillRect/>
            </a:stretch>
          </a:blipFill>
        </p:spPr>
      </p:sp>
      <p:sp>
        <p:nvSpPr>
          <p:cNvPr id="9" name="TextBox 9"/>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Thread implementation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16872140" y="1464854"/>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4">
              <a:alphaModFix amt="71000"/>
            </a:blip>
            <a:stretch>
              <a:fillRect/>
            </a:stretch>
          </a:blipFill>
        </p:spPr>
      </p:sp>
      <p:sp>
        <p:nvSpPr>
          <p:cNvPr id="7" name="TextBox 7"/>
          <p:cNvSpPr txBox="1"/>
          <p:nvPr/>
        </p:nvSpPr>
        <p:spPr>
          <a:xfrm>
            <a:off x="402536" y="2837404"/>
            <a:ext cx="16013064" cy="4602666"/>
          </a:xfrm>
          <a:prstGeom prst="rect">
            <a:avLst/>
          </a:prstGeom>
        </p:spPr>
        <p:txBody>
          <a:bodyPr lIns="0" tIns="0" rIns="0" bIns="0" rtlCol="0" anchor="t">
            <a:spAutoFit/>
          </a:bodyPr>
          <a:lstStyle/>
          <a:p>
            <a:pPr marL="547954" lvl="1" indent="-273977" algn="just">
              <a:lnSpc>
                <a:spcPts val="3045"/>
              </a:lnSpc>
              <a:buFont typeface="Arial"/>
              <a:buChar char="•"/>
            </a:pPr>
            <a:r>
              <a:rPr lang="en-US" sz="2537">
                <a:solidFill>
                  <a:srgbClr val="063050"/>
                </a:solidFill>
                <a:latin typeface="Roboto Slab"/>
                <a:ea typeface="Roboto Slab"/>
                <a:cs typeface="Roboto Slab"/>
                <a:sym typeface="Roboto Slab"/>
              </a:rPr>
              <a:t>Threads cho phép gọi hệ thống (syscall) chặn mà không block toàn bộ tiến trình, rất hữu ích trong hệ phân tán có độ trễ mạng cao.</a:t>
            </a:r>
          </a:p>
          <a:p>
            <a:pPr marL="547954" lvl="1" indent="-273977" algn="just">
              <a:lnSpc>
                <a:spcPts val="3045"/>
              </a:lnSpc>
              <a:buFont typeface="Arial"/>
              <a:buChar char="•"/>
            </a:pPr>
            <a:r>
              <a:rPr lang="en-US" sz="2537">
                <a:solidFill>
                  <a:srgbClr val="063050"/>
                </a:solidFill>
                <a:latin typeface="Roboto Slab"/>
                <a:ea typeface="Roboto Slab"/>
                <a:cs typeface="Roboto Slab"/>
                <a:sym typeface="Roboto Slab"/>
              </a:rPr>
              <a:t>Multithreaded clients (ví dụ: trình duyệt Web) khởi luồng riêng để:</a:t>
            </a:r>
          </a:p>
          <a:p>
            <a:pPr marL="1095907" lvl="2" indent="-365302" algn="just">
              <a:lnSpc>
                <a:spcPts val="3045"/>
              </a:lnSpc>
              <a:buFont typeface="Arial"/>
              <a:buChar char="⚬"/>
            </a:pPr>
            <a:r>
              <a:rPr lang="en-US" sz="2537">
                <a:solidFill>
                  <a:srgbClr val="063050"/>
                </a:solidFill>
                <a:latin typeface="Roboto Slab"/>
                <a:ea typeface="Roboto Slab"/>
                <a:cs typeface="Roboto Slab"/>
                <a:sym typeface="Roboto Slab"/>
              </a:rPr>
              <a:t>Tải HTML chính và hiển thị nhanh nội dung cơ bản.</a:t>
            </a:r>
          </a:p>
          <a:p>
            <a:pPr marL="1095907" lvl="2" indent="-365302" algn="just">
              <a:lnSpc>
                <a:spcPts val="3045"/>
              </a:lnSpc>
              <a:buFont typeface="Arial"/>
              <a:buChar char="⚬"/>
            </a:pPr>
            <a:r>
              <a:rPr lang="en-US" sz="2537">
                <a:solidFill>
                  <a:srgbClr val="063050"/>
                </a:solidFill>
                <a:latin typeface="Roboto Slab"/>
                <a:ea typeface="Roboto Slab"/>
                <a:cs typeface="Roboto Slab"/>
                <a:sym typeface="Roboto Slab"/>
              </a:rPr>
              <a:t>Tạo nhiều thread song song để tải các thành phần phụ (ảnh, icon…) bằng các kết nối TCP/IP độc lập.</a:t>
            </a:r>
          </a:p>
          <a:p>
            <a:pPr marL="547954" lvl="1" indent="-273977" algn="just">
              <a:lnSpc>
                <a:spcPts val="3045"/>
              </a:lnSpc>
              <a:buFont typeface="Arial"/>
              <a:buChar char="•"/>
            </a:pPr>
            <a:r>
              <a:rPr lang="en-US" sz="2537">
                <a:solidFill>
                  <a:srgbClr val="063050"/>
                </a:solidFill>
                <a:latin typeface="Roboto Slab"/>
                <a:ea typeface="Roboto Slab"/>
                <a:cs typeface="Roboto Slab"/>
                <a:sym typeface="Roboto Slab"/>
              </a:rPr>
              <a:t>Nhờ vậy, người dùng có thể đọc nội dung chữ ngay, còn ảnh/icon được load dần khi đã sẵn sàng, không phải chờ toàn bộ trang.</a:t>
            </a:r>
          </a:p>
          <a:p>
            <a:pPr marL="547954" lvl="1" indent="-273977" algn="just">
              <a:lnSpc>
                <a:spcPts val="3045"/>
              </a:lnSpc>
              <a:buFont typeface="Arial"/>
              <a:buChar char="•"/>
            </a:pPr>
            <a:r>
              <a:rPr lang="en-US" sz="2537">
                <a:solidFill>
                  <a:srgbClr val="063050"/>
                </a:solidFill>
                <a:latin typeface="Roboto Slab"/>
                <a:ea typeface="Roboto Slab"/>
                <a:cs typeface="Roboto Slab"/>
                <a:sym typeface="Roboto Slab"/>
              </a:rPr>
              <a:t>Khi Web server được nhân bản (replication) trên nhiều máy, multithreaded client còn có thể kết nối đồng thời tới các bản sao khác nhau, chia tải và rút ngắn thời gian tải trang hơn so với kết nối tuần tự tới một server duy nhất.</a:t>
            </a:r>
          </a:p>
          <a:p>
            <a:pPr algn="just">
              <a:lnSpc>
                <a:spcPts val="3045"/>
              </a:lnSpc>
            </a:pPr>
            <a:endParaRPr lang="en-US" sz="2537">
              <a:solidFill>
                <a:srgbClr val="063050"/>
              </a:solidFill>
              <a:latin typeface="Roboto Slab"/>
              <a:ea typeface="Roboto Slab"/>
              <a:cs typeface="Roboto Slab"/>
              <a:sym typeface="Roboto Slab"/>
            </a:endParaRPr>
          </a:p>
        </p:txBody>
      </p:sp>
      <p:sp>
        <p:nvSpPr>
          <p:cNvPr id="8" name="TextBox 8"/>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Threads in distributed systems</a:t>
            </a:r>
          </a:p>
        </p:txBody>
      </p:sp>
      <p:sp>
        <p:nvSpPr>
          <p:cNvPr id="9" name="TextBox 9"/>
          <p:cNvSpPr txBox="1"/>
          <p:nvPr/>
        </p:nvSpPr>
        <p:spPr>
          <a:xfrm>
            <a:off x="402536" y="2127341"/>
            <a:ext cx="3911650" cy="391463"/>
          </a:xfrm>
          <a:prstGeom prst="rect">
            <a:avLst/>
          </a:prstGeom>
        </p:spPr>
        <p:txBody>
          <a:bodyPr lIns="0" tIns="0" rIns="0" bIns="0" rtlCol="0" anchor="t">
            <a:spAutoFit/>
          </a:bodyPr>
          <a:lstStyle/>
          <a:p>
            <a:pPr algn="ctr">
              <a:lnSpc>
                <a:spcPts val="2972"/>
              </a:lnSpc>
              <a:spcBef>
                <a:spcPct val="0"/>
              </a:spcBef>
            </a:pPr>
            <a:r>
              <a:rPr lang="en-US" sz="2858">
                <a:solidFill>
                  <a:srgbClr val="000000"/>
                </a:solidFill>
                <a:latin typeface="Roboto Slab"/>
                <a:ea typeface="Roboto Slab"/>
                <a:cs typeface="Roboto Slab"/>
                <a:sym typeface="Roboto Slab"/>
              </a:rPr>
              <a:t> Multithreaded clients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16872140" y="1464854"/>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4">
              <a:alphaModFix amt="71000"/>
            </a:blip>
            <a:stretch>
              <a:fillRect/>
            </a:stretch>
          </a:blipFill>
        </p:spPr>
      </p:sp>
      <p:sp>
        <p:nvSpPr>
          <p:cNvPr id="7" name="Freeform 7"/>
          <p:cNvSpPr/>
          <p:nvPr/>
        </p:nvSpPr>
        <p:spPr>
          <a:xfrm>
            <a:off x="3843418" y="3280803"/>
            <a:ext cx="10601164" cy="4407852"/>
          </a:xfrm>
          <a:custGeom>
            <a:avLst/>
            <a:gdLst/>
            <a:ahLst/>
            <a:cxnLst/>
            <a:rect l="l" t="t" r="r" b="b"/>
            <a:pathLst>
              <a:path w="10601164" h="4407852">
                <a:moveTo>
                  <a:pt x="0" y="0"/>
                </a:moveTo>
                <a:lnTo>
                  <a:pt x="10601164" y="0"/>
                </a:lnTo>
                <a:lnTo>
                  <a:pt x="10601164" y="4407853"/>
                </a:lnTo>
                <a:lnTo>
                  <a:pt x="0" y="4407853"/>
                </a:lnTo>
                <a:lnTo>
                  <a:pt x="0" y="0"/>
                </a:lnTo>
                <a:close/>
              </a:path>
            </a:pathLst>
          </a:custGeom>
          <a:blipFill>
            <a:blip r:embed="rId5"/>
            <a:stretch>
              <a:fillRect/>
            </a:stretch>
          </a:blipFill>
        </p:spPr>
      </p:sp>
      <p:sp>
        <p:nvSpPr>
          <p:cNvPr id="8" name="TextBox 8"/>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Threads in distributed systems</a:t>
            </a:r>
          </a:p>
        </p:txBody>
      </p:sp>
      <p:sp>
        <p:nvSpPr>
          <p:cNvPr id="9" name="TextBox 9"/>
          <p:cNvSpPr txBox="1"/>
          <p:nvPr/>
        </p:nvSpPr>
        <p:spPr>
          <a:xfrm>
            <a:off x="402536" y="2127341"/>
            <a:ext cx="3911650" cy="391463"/>
          </a:xfrm>
          <a:prstGeom prst="rect">
            <a:avLst/>
          </a:prstGeom>
        </p:spPr>
        <p:txBody>
          <a:bodyPr lIns="0" tIns="0" rIns="0" bIns="0" rtlCol="0" anchor="t">
            <a:spAutoFit/>
          </a:bodyPr>
          <a:lstStyle/>
          <a:p>
            <a:pPr algn="ctr">
              <a:lnSpc>
                <a:spcPts val="2972"/>
              </a:lnSpc>
              <a:spcBef>
                <a:spcPct val="0"/>
              </a:spcBef>
            </a:pPr>
            <a:r>
              <a:rPr lang="en-US" sz="2858">
                <a:solidFill>
                  <a:srgbClr val="000000"/>
                </a:solidFill>
                <a:latin typeface="Roboto Slab"/>
                <a:ea typeface="Roboto Slab"/>
                <a:cs typeface="Roboto Slab"/>
                <a:sym typeface="Roboto Slab"/>
              </a:rPr>
              <a:t> Multithreaded clients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16872140" y="1464854"/>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4">
              <a:alphaModFix amt="71000"/>
            </a:blip>
            <a:stretch>
              <a:fillRect/>
            </a:stretch>
          </a:blipFill>
        </p:spPr>
      </p:sp>
      <p:sp>
        <p:nvSpPr>
          <p:cNvPr id="7" name="TextBox 7"/>
          <p:cNvSpPr txBox="1"/>
          <p:nvPr/>
        </p:nvSpPr>
        <p:spPr>
          <a:xfrm>
            <a:off x="402536" y="2096127"/>
            <a:ext cx="16013064" cy="7664760"/>
          </a:xfrm>
          <a:prstGeom prst="rect">
            <a:avLst/>
          </a:prstGeom>
        </p:spPr>
        <p:txBody>
          <a:bodyPr lIns="0" tIns="0" rIns="0" bIns="0" rtlCol="0" anchor="t">
            <a:spAutoFit/>
          </a:bodyPr>
          <a:lstStyle/>
          <a:p>
            <a:pPr marL="547954" lvl="1" indent="-273977" algn="just">
              <a:lnSpc>
                <a:spcPts val="3045"/>
              </a:lnSpc>
              <a:buFont typeface="Arial"/>
              <a:buChar char="•"/>
            </a:pPr>
            <a:r>
              <a:rPr lang="en-US" sz="2537">
                <a:solidFill>
                  <a:srgbClr val="063050"/>
                </a:solidFill>
                <a:latin typeface="Roboto Slab"/>
                <a:ea typeface="Roboto Slab"/>
                <a:cs typeface="Roboto Slab"/>
                <a:sym typeface="Roboto Slab"/>
              </a:rPr>
              <a:t>Ẩn độ trễ mạng (Latency Hiding)</a:t>
            </a:r>
          </a:p>
          <a:p>
            <a:pPr marL="1095907" lvl="2" indent="-365302" algn="just">
              <a:lnSpc>
                <a:spcPts val="3045"/>
              </a:lnSpc>
              <a:buFont typeface="Arial"/>
              <a:buChar char="⚬"/>
            </a:pPr>
            <a:r>
              <a:rPr lang="en-US" sz="2537">
                <a:solidFill>
                  <a:srgbClr val="063050"/>
                </a:solidFill>
                <a:latin typeface="Roboto Slab"/>
                <a:ea typeface="Roboto Slab"/>
                <a:cs typeface="Roboto Slab"/>
                <a:sym typeface="Roboto Slab"/>
              </a:rPr>
              <a:t>Trong wide‑area network, mỗi RTT có thể lên đến hàng trăm ms. Multithreading giúp client khởi kết nối rồi “tiếp tục làm việc” (render text, tương tác) thay vì chờ block.</a:t>
            </a:r>
          </a:p>
          <a:p>
            <a:pPr marL="547954" lvl="1" indent="-273977" algn="just">
              <a:lnSpc>
                <a:spcPts val="3045"/>
              </a:lnSpc>
              <a:buFont typeface="Arial"/>
              <a:buChar char="•"/>
            </a:pPr>
            <a:r>
              <a:rPr lang="en-US" sz="2537">
                <a:solidFill>
                  <a:srgbClr val="063050"/>
                </a:solidFill>
                <a:latin typeface="Roboto Slab"/>
                <a:ea typeface="Roboto Slab"/>
                <a:cs typeface="Roboto Slab"/>
                <a:sym typeface="Roboto Slab"/>
              </a:rPr>
              <a:t>Đơn giản hoá lập trình</a:t>
            </a:r>
          </a:p>
          <a:p>
            <a:pPr marL="1095907" lvl="2" indent="-365302" algn="just">
              <a:lnSpc>
                <a:spcPts val="3045"/>
              </a:lnSpc>
              <a:buFont typeface="Arial"/>
              <a:buChar char="⚬"/>
            </a:pPr>
            <a:r>
              <a:rPr lang="en-US" sz="2537">
                <a:solidFill>
                  <a:srgbClr val="063050"/>
                </a:solidFill>
                <a:latin typeface="Roboto Slab"/>
                <a:ea typeface="Roboto Slab"/>
                <a:cs typeface="Roboto Slab"/>
                <a:sym typeface="Roboto Slab"/>
              </a:rPr>
              <a:t>Mỗi thread chứa code giống nhau: connect(), read(), display(). Không cần callback phức tạp hay state machine—code tuần tự, dễ hiểu.</a:t>
            </a:r>
          </a:p>
          <a:p>
            <a:pPr marL="547954" lvl="1" indent="-273977" algn="just">
              <a:lnSpc>
                <a:spcPts val="3045"/>
              </a:lnSpc>
              <a:buFont typeface="Arial"/>
              <a:buChar char="•"/>
            </a:pPr>
            <a:r>
              <a:rPr lang="en-US" sz="2537">
                <a:solidFill>
                  <a:srgbClr val="063050"/>
                </a:solidFill>
                <a:latin typeface="Roboto Slab"/>
                <a:ea typeface="Roboto Slab"/>
                <a:cs typeface="Roboto Slab"/>
                <a:sym typeface="Roboto Slab"/>
              </a:rPr>
              <a:t>Tận dụng song song thực</a:t>
            </a:r>
          </a:p>
          <a:p>
            <a:pPr marL="1095907" lvl="2" indent="-365302" algn="just">
              <a:lnSpc>
                <a:spcPts val="3045"/>
              </a:lnSpc>
              <a:buFont typeface="Arial"/>
              <a:buChar char="⚬"/>
            </a:pPr>
            <a:r>
              <a:rPr lang="en-US" sz="2537">
                <a:solidFill>
                  <a:srgbClr val="063050"/>
                </a:solidFill>
                <a:latin typeface="Roboto Slab"/>
                <a:ea typeface="Roboto Slab"/>
                <a:cs typeface="Roboto Slab"/>
                <a:sym typeface="Roboto Slab"/>
              </a:rPr>
              <a:t>Trên CPU đa lõi hoặc multiprocessing environment, mỗi thread có thể chạy trên core khác nhau, tăng throughput của client—không chỉ ẩn latency mà còn tăng hiệu năng xử lý đồng thời.</a:t>
            </a:r>
          </a:p>
          <a:p>
            <a:pPr marL="547954" lvl="1" indent="-273977" algn="just">
              <a:lnSpc>
                <a:spcPts val="3045"/>
              </a:lnSpc>
              <a:buFont typeface="Arial"/>
              <a:buChar char="•"/>
            </a:pPr>
            <a:r>
              <a:rPr lang="en-US" sz="2537">
                <a:solidFill>
                  <a:srgbClr val="063050"/>
                </a:solidFill>
                <a:latin typeface="Roboto Slab"/>
                <a:ea typeface="Roboto Slab"/>
                <a:cs typeface="Roboto Slab"/>
                <a:sym typeface="Roboto Slab"/>
              </a:rPr>
              <a:t>Khả năng cân bằng tải và fault tolerance</a:t>
            </a:r>
          </a:p>
          <a:p>
            <a:pPr marL="1095907" lvl="2" indent="-365302" algn="just">
              <a:lnSpc>
                <a:spcPts val="3045"/>
              </a:lnSpc>
              <a:buFont typeface="Arial"/>
              <a:buChar char="⚬"/>
            </a:pPr>
            <a:r>
              <a:rPr lang="en-US" sz="2537">
                <a:solidFill>
                  <a:srgbClr val="063050"/>
                </a:solidFill>
                <a:latin typeface="Roboto Slab"/>
                <a:ea typeface="Roboto Slab"/>
                <a:cs typeface="Roboto Slab"/>
                <a:sym typeface="Roboto Slab"/>
              </a:rPr>
              <a:t>Khi server được replicate, client multithreaded có thể chia kết nối đến các bản sao, vừa giảm tải cho từng server, vừa tăng độ bền bỉ (nếu một server chậm hoặc mất kết nối, các thread khác vẫn nhận dữ liệu từ server khác).</a:t>
            </a:r>
          </a:p>
          <a:p>
            <a:pPr marL="547954" lvl="1" indent="-273977" algn="just">
              <a:lnSpc>
                <a:spcPts val="3045"/>
              </a:lnSpc>
              <a:buFont typeface="Arial"/>
              <a:buChar char="•"/>
            </a:pPr>
            <a:r>
              <a:rPr lang="en-US" sz="2537">
                <a:solidFill>
                  <a:srgbClr val="063050"/>
                </a:solidFill>
                <a:latin typeface="Roboto Slab"/>
                <a:ea typeface="Roboto Slab"/>
                <a:cs typeface="Roboto Slab"/>
                <a:sym typeface="Roboto Slab"/>
              </a:rPr>
              <a:t>Nhược điểm &amp; thách thức</a:t>
            </a:r>
          </a:p>
          <a:p>
            <a:pPr marL="1095907" lvl="2" indent="-365302" algn="just">
              <a:lnSpc>
                <a:spcPts val="3045"/>
              </a:lnSpc>
              <a:buFont typeface="Arial"/>
              <a:buChar char="⚬"/>
            </a:pPr>
            <a:r>
              <a:rPr lang="en-US" sz="2537">
                <a:solidFill>
                  <a:srgbClr val="063050"/>
                </a:solidFill>
                <a:latin typeface="Roboto Slab"/>
                <a:ea typeface="Roboto Slab"/>
                <a:cs typeface="Roboto Slab"/>
                <a:sym typeface="Roboto Slab"/>
              </a:rPr>
              <a:t>Quản lý thread: Cần đồng bộ hóa nếu có chia sẻ dữ liệu chung (cache hiển thị, bộ đệm mạng).</a:t>
            </a:r>
          </a:p>
          <a:p>
            <a:pPr marL="1095907" lvl="2" indent="-365302" algn="just">
              <a:lnSpc>
                <a:spcPts val="3045"/>
              </a:lnSpc>
              <a:buFont typeface="Arial"/>
              <a:buChar char="⚬"/>
            </a:pPr>
            <a:r>
              <a:rPr lang="en-US" sz="2537">
                <a:solidFill>
                  <a:srgbClr val="063050"/>
                </a:solidFill>
                <a:latin typeface="Roboto Slab"/>
                <a:ea typeface="Roboto Slab"/>
                <a:cs typeface="Roboto Slab"/>
                <a:sym typeface="Roboto Slab"/>
              </a:rPr>
              <a:t>Giới hạn kết nối đồng thời: Nhiều browser giới hạn số kết nối tới cùng host (ví dụ 6 kết nối) để tránh overload server.</a:t>
            </a:r>
          </a:p>
          <a:p>
            <a:pPr marL="1095907" lvl="2" indent="-365302" algn="just">
              <a:lnSpc>
                <a:spcPts val="3045"/>
              </a:lnSpc>
              <a:buFont typeface="Arial"/>
              <a:buChar char="⚬"/>
            </a:pPr>
            <a:r>
              <a:rPr lang="en-US" sz="2537">
                <a:solidFill>
                  <a:srgbClr val="063050"/>
                </a:solidFill>
                <a:latin typeface="Roboto Slab"/>
                <a:ea typeface="Roboto Slab"/>
                <a:cs typeface="Roboto Slab"/>
                <a:sym typeface="Roboto Slab"/>
              </a:rPr>
              <a:t>Chi phí context switch &amp; cache: Nhiều thread I/O-bound có thể gây cache thrashing—cần cân nhắc thread pool, batching hoặc async I/O khi phù hợp.</a:t>
            </a:r>
          </a:p>
          <a:p>
            <a:pPr algn="just">
              <a:lnSpc>
                <a:spcPts val="3045"/>
              </a:lnSpc>
            </a:pPr>
            <a:endParaRPr lang="en-US" sz="2537">
              <a:solidFill>
                <a:srgbClr val="063050"/>
              </a:solidFill>
              <a:latin typeface="Roboto Slab"/>
              <a:ea typeface="Roboto Slab"/>
              <a:cs typeface="Roboto Slab"/>
              <a:sym typeface="Roboto Slab"/>
            </a:endParaRPr>
          </a:p>
        </p:txBody>
      </p:sp>
      <p:sp>
        <p:nvSpPr>
          <p:cNvPr id="8" name="TextBox 8"/>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 Multithreaded clients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TextBox 6"/>
          <p:cNvSpPr txBox="1"/>
          <p:nvPr/>
        </p:nvSpPr>
        <p:spPr>
          <a:xfrm>
            <a:off x="402536" y="614533"/>
            <a:ext cx="7853757" cy="850321"/>
          </a:xfrm>
          <a:prstGeom prst="rect">
            <a:avLst/>
          </a:prstGeom>
        </p:spPr>
        <p:txBody>
          <a:bodyPr lIns="0" tIns="0" rIns="0" bIns="0" rtlCol="0" anchor="t">
            <a:spAutoFit/>
          </a:bodyPr>
          <a:lstStyle/>
          <a:p>
            <a:pPr algn="l">
              <a:lnSpc>
                <a:spcPts val="6470"/>
              </a:lnSpc>
              <a:spcBef>
                <a:spcPct val="0"/>
              </a:spcBef>
            </a:pPr>
            <a:r>
              <a:rPr lang="en-US" sz="6221" b="1">
                <a:solidFill>
                  <a:srgbClr val="F0F7FE"/>
                </a:solidFill>
                <a:latin typeface="Roboto Slab Bold"/>
                <a:ea typeface="Roboto Slab Bold"/>
                <a:cs typeface="Roboto Slab Bold"/>
                <a:sym typeface="Roboto Slab Bold"/>
              </a:rPr>
              <a:t>Nội dung</a:t>
            </a:r>
          </a:p>
        </p:txBody>
      </p:sp>
      <p:sp>
        <p:nvSpPr>
          <p:cNvPr id="7" name="Freeform 7"/>
          <p:cNvSpPr/>
          <p:nvPr/>
        </p:nvSpPr>
        <p:spPr>
          <a:xfrm>
            <a:off x="16872140" y="1464854"/>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3">
              <a:alphaModFix amt="71000"/>
            </a:blip>
            <a:stretch>
              <a:fillRect/>
            </a:stretch>
          </a:blipFill>
        </p:spPr>
      </p:sp>
      <p:sp>
        <p:nvSpPr>
          <p:cNvPr id="8" name="TextBox 8"/>
          <p:cNvSpPr txBox="1"/>
          <p:nvPr/>
        </p:nvSpPr>
        <p:spPr>
          <a:xfrm>
            <a:off x="990600" y="2929683"/>
            <a:ext cx="16165246" cy="5001369"/>
          </a:xfrm>
          <a:prstGeom prst="rect">
            <a:avLst/>
          </a:prstGeom>
        </p:spPr>
        <p:txBody>
          <a:bodyPr lIns="0" tIns="0" rIns="0" bIns="0" rtlCol="0" anchor="t">
            <a:spAutoFit/>
          </a:bodyPr>
          <a:lstStyle/>
          <a:p>
            <a:pPr marL="637146" lvl="1" indent="-318573" algn="l">
              <a:lnSpc>
                <a:spcPts val="2980"/>
              </a:lnSpc>
              <a:buFont typeface="Arial"/>
              <a:buChar char="•"/>
            </a:pPr>
            <a:r>
              <a:rPr lang="en-US" sz="2951" dirty="0" err="1">
                <a:solidFill>
                  <a:srgbClr val="063050"/>
                </a:solidFill>
                <a:latin typeface="Roboto Slab"/>
                <a:ea typeface="Roboto Slab"/>
                <a:cs typeface="Roboto Slab"/>
                <a:sym typeface="Roboto Slab"/>
              </a:rPr>
              <a:t>Bối</a:t>
            </a:r>
            <a:r>
              <a:rPr lang="en-US" sz="2951" dirty="0">
                <a:solidFill>
                  <a:srgbClr val="063050"/>
                </a:solidFill>
                <a:latin typeface="Roboto Slab"/>
                <a:ea typeface="Roboto Slab"/>
                <a:cs typeface="Roboto Slab"/>
                <a:sym typeface="Roboto Slab"/>
              </a:rPr>
              <a:t> </a:t>
            </a:r>
            <a:r>
              <a:rPr lang="en-US" sz="2951" dirty="0" err="1" smtClean="0">
                <a:solidFill>
                  <a:srgbClr val="063050"/>
                </a:solidFill>
                <a:latin typeface="Roboto Slab"/>
                <a:ea typeface="Roboto Slab"/>
                <a:cs typeface="Roboto Slab"/>
                <a:sym typeface="Roboto Slab"/>
              </a:rPr>
              <a:t>cảnh</a:t>
            </a:r>
            <a:endParaRPr lang="en-US" sz="2951" dirty="0" smtClean="0">
              <a:solidFill>
                <a:srgbClr val="063050"/>
              </a:solidFill>
              <a:latin typeface="Roboto Slab"/>
              <a:ea typeface="Roboto Slab"/>
              <a:cs typeface="Roboto Slab"/>
              <a:sym typeface="Roboto Slab"/>
            </a:endParaRPr>
          </a:p>
          <a:p>
            <a:pPr marL="637146" lvl="1" indent="-318573" algn="l">
              <a:lnSpc>
                <a:spcPts val="2980"/>
              </a:lnSpc>
              <a:buFont typeface="Arial"/>
              <a:buChar char="•"/>
            </a:pPr>
            <a:endParaRPr lang="en-US" sz="2951" dirty="0">
              <a:solidFill>
                <a:srgbClr val="063050"/>
              </a:solidFill>
              <a:latin typeface="Roboto Slab"/>
              <a:ea typeface="Roboto Slab"/>
              <a:cs typeface="Roboto Slab"/>
              <a:sym typeface="Roboto Slab"/>
            </a:endParaRPr>
          </a:p>
          <a:p>
            <a:pPr marL="637146" lvl="1" indent="-318573" algn="l">
              <a:lnSpc>
                <a:spcPts val="2980"/>
              </a:lnSpc>
              <a:buFont typeface="Arial"/>
              <a:buChar char="•"/>
            </a:pPr>
            <a:r>
              <a:rPr lang="en-US" sz="2951" dirty="0" err="1">
                <a:solidFill>
                  <a:srgbClr val="063050"/>
                </a:solidFill>
                <a:latin typeface="Roboto Slab"/>
                <a:ea typeface="Roboto Slab"/>
                <a:cs typeface="Roboto Slab"/>
                <a:sym typeface="Roboto Slab"/>
              </a:rPr>
              <a:t>Mục</a:t>
            </a:r>
            <a:r>
              <a:rPr lang="en-US" sz="2951" dirty="0">
                <a:solidFill>
                  <a:srgbClr val="063050"/>
                </a:solidFill>
                <a:latin typeface="Roboto Slab"/>
                <a:ea typeface="Roboto Slab"/>
                <a:cs typeface="Roboto Slab"/>
                <a:sym typeface="Roboto Slab"/>
              </a:rPr>
              <a:t> </a:t>
            </a:r>
            <a:r>
              <a:rPr lang="en-US" sz="2951" dirty="0" err="1">
                <a:solidFill>
                  <a:srgbClr val="063050"/>
                </a:solidFill>
                <a:latin typeface="Roboto Slab"/>
                <a:ea typeface="Roboto Slab"/>
                <a:cs typeface="Roboto Slab"/>
                <a:sym typeface="Roboto Slab"/>
              </a:rPr>
              <a:t>tiêu</a:t>
            </a:r>
            <a:r>
              <a:rPr lang="en-US" sz="2951" dirty="0">
                <a:solidFill>
                  <a:srgbClr val="063050"/>
                </a:solidFill>
                <a:latin typeface="Roboto Slab"/>
                <a:ea typeface="Roboto Slab"/>
                <a:cs typeface="Roboto Slab"/>
                <a:sym typeface="Roboto Slab"/>
              </a:rPr>
              <a:t> </a:t>
            </a:r>
            <a:r>
              <a:rPr lang="en-US" sz="2951" dirty="0" err="1">
                <a:solidFill>
                  <a:srgbClr val="063050"/>
                </a:solidFill>
                <a:latin typeface="Roboto Slab"/>
                <a:ea typeface="Roboto Slab"/>
                <a:cs typeface="Roboto Slab"/>
                <a:sym typeface="Roboto Slab"/>
              </a:rPr>
              <a:t>và</a:t>
            </a:r>
            <a:r>
              <a:rPr lang="en-US" sz="2951" dirty="0">
                <a:solidFill>
                  <a:srgbClr val="063050"/>
                </a:solidFill>
                <a:latin typeface="Roboto Slab"/>
                <a:ea typeface="Roboto Slab"/>
                <a:cs typeface="Roboto Slab"/>
                <a:sym typeface="Roboto Slab"/>
              </a:rPr>
              <a:t> </a:t>
            </a:r>
            <a:r>
              <a:rPr lang="en-US" sz="2951" dirty="0" err="1">
                <a:solidFill>
                  <a:srgbClr val="063050"/>
                </a:solidFill>
                <a:latin typeface="Roboto Slab"/>
                <a:ea typeface="Roboto Slab"/>
                <a:cs typeface="Roboto Slab"/>
                <a:sym typeface="Roboto Slab"/>
              </a:rPr>
              <a:t>tiêu</a:t>
            </a:r>
            <a:r>
              <a:rPr lang="en-US" sz="2951" dirty="0">
                <a:solidFill>
                  <a:srgbClr val="063050"/>
                </a:solidFill>
                <a:latin typeface="Roboto Slab"/>
                <a:ea typeface="Roboto Slab"/>
                <a:cs typeface="Roboto Slab"/>
                <a:sym typeface="Roboto Slab"/>
              </a:rPr>
              <a:t> </a:t>
            </a:r>
            <a:r>
              <a:rPr lang="en-US" sz="2951" dirty="0" err="1">
                <a:solidFill>
                  <a:srgbClr val="063050"/>
                </a:solidFill>
                <a:latin typeface="Roboto Slab"/>
                <a:ea typeface="Roboto Slab"/>
                <a:cs typeface="Roboto Slab"/>
                <a:sym typeface="Roboto Slab"/>
              </a:rPr>
              <a:t>chí</a:t>
            </a:r>
            <a:r>
              <a:rPr lang="en-US" sz="2951" dirty="0">
                <a:solidFill>
                  <a:srgbClr val="063050"/>
                </a:solidFill>
                <a:latin typeface="Roboto Slab"/>
                <a:ea typeface="Roboto Slab"/>
                <a:cs typeface="Roboto Slab"/>
                <a:sym typeface="Roboto Slab"/>
              </a:rPr>
              <a:t> </a:t>
            </a:r>
            <a:r>
              <a:rPr lang="en-US" sz="2951" dirty="0" err="1">
                <a:solidFill>
                  <a:srgbClr val="063050"/>
                </a:solidFill>
                <a:latin typeface="Roboto Slab"/>
                <a:ea typeface="Roboto Slab"/>
                <a:cs typeface="Roboto Slab"/>
                <a:sym typeface="Roboto Slab"/>
              </a:rPr>
              <a:t>đánh</a:t>
            </a:r>
            <a:r>
              <a:rPr lang="en-US" sz="2951" dirty="0">
                <a:solidFill>
                  <a:srgbClr val="063050"/>
                </a:solidFill>
                <a:latin typeface="Roboto Slab"/>
                <a:ea typeface="Roboto Slab"/>
                <a:cs typeface="Roboto Slab"/>
                <a:sym typeface="Roboto Slab"/>
              </a:rPr>
              <a:t> </a:t>
            </a:r>
            <a:r>
              <a:rPr lang="en-US" sz="2951" dirty="0" err="1">
                <a:solidFill>
                  <a:srgbClr val="063050"/>
                </a:solidFill>
                <a:latin typeface="Roboto Slab"/>
                <a:ea typeface="Roboto Slab"/>
                <a:cs typeface="Roboto Slab"/>
                <a:sym typeface="Roboto Slab"/>
              </a:rPr>
              <a:t>giá</a:t>
            </a:r>
            <a:endParaRPr lang="en-US" sz="2951" dirty="0">
              <a:solidFill>
                <a:srgbClr val="063050"/>
              </a:solidFill>
              <a:latin typeface="Roboto Slab"/>
              <a:ea typeface="Roboto Slab"/>
              <a:cs typeface="Roboto Slab"/>
              <a:sym typeface="Roboto Slab"/>
            </a:endParaRPr>
          </a:p>
          <a:p>
            <a:pPr algn="l">
              <a:lnSpc>
                <a:spcPts val="2980"/>
              </a:lnSpc>
            </a:pPr>
            <a:endParaRPr lang="en-US" sz="2951" dirty="0">
              <a:solidFill>
                <a:srgbClr val="063050"/>
              </a:solidFill>
              <a:latin typeface="Roboto Slab"/>
              <a:ea typeface="Roboto Slab"/>
              <a:cs typeface="Roboto Slab"/>
              <a:sym typeface="Roboto Slab"/>
            </a:endParaRPr>
          </a:p>
          <a:p>
            <a:pPr marL="637146" lvl="1" indent="-318573" algn="l">
              <a:lnSpc>
                <a:spcPts val="2980"/>
              </a:lnSpc>
              <a:buFont typeface="Arial"/>
              <a:buChar char="•"/>
            </a:pPr>
            <a:r>
              <a:rPr lang="en-US" sz="2951" dirty="0" err="1">
                <a:solidFill>
                  <a:srgbClr val="063050"/>
                </a:solidFill>
                <a:latin typeface="Roboto Slab"/>
                <a:ea typeface="Roboto Slab"/>
                <a:cs typeface="Roboto Slab"/>
                <a:sym typeface="Roboto Slab"/>
              </a:rPr>
              <a:t>Kiến</a:t>
            </a:r>
            <a:r>
              <a:rPr lang="en-US" sz="2951" dirty="0">
                <a:solidFill>
                  <a:srgbClr val="063050"/>
                </a:solidFill>
                <a:latin typeface="Roboto Slab"/>
                <a:ea typeface="Roboto Slab"/>
                <a:cs typeface="Roboto Slab"/>
                <a:sym typeface="Roboto Slab"/>
              </a:rPr>
              <a:t> </a:t>
            </a:r>
            <a:r>
              <a:rPr lang="en-US" sz="2951" dirty="0" err="1">
                <a:solidFill>
                  <a:srgbClr val="063050"/>
                </a:solidFill>
                <a:latin typeface="Roboto Slab"/>
                <a:ea typeface="Roboto Slab"/>
                <a:cs typeface="Roboto Slab"/>
                <a:sym typeface="Roboto Slab"/>
              </a:rPr>
              <a:t>trúc</a:t>
            </a:r>
            <a:r>
              <a:rPr lang="en-US" sz="2951" dirty="0">
                <a:solidFill>
                  <a:srgbClr val="063050"/>
                </a:solidFill>
                <a:latin typeface="Roboto Slab"/>
                <a:ea typeface="Roboto Slab"/>
                <a:cs typeface="Roboto Slab"/>
                <a:sym typeface="Roboto Slab"/>
              </a:rPr>
              <a:t> </a:t>
            </a:r>
            <a:r>
              <a:rPr lang="en-US" sz="2951" dirty="0" err="1">
                <a:solidFill>
                  <a:srgbClr val="063050"/>
                </a:solidFill>
                <a:latin typeface="Roboto Slab"/>
                <a:ea typeface="Roboto Slab"/>
                <a:cs typeface="Roboto Slab"/>
                <a:sym typeface="Roboto Slab"/>
              </a:rPr>
              <a:t>chung</a:t>
            </a:r>
            <a:r>
              <a:rPr lang="en-US" sz="2951" dirty="0">
                <a:solidFill>
                  <a:srgbClr val="063050"/>
                </a:solidFill>
                <a:latin typeface="Roboto Slab"/>
                <a:ea typeface="Roboto Slab"/>
                <a:cs typeface="Roboto Slab"/>
                <a:sym typeface="Roboto Slab"/>
              </a:rPr>
              <a:t> </a:t>
            </a:r>
            <a:r>
              <a:rPr lang="en-US" sz="2951" dirty="0" err="1">
                <a:solidFill>
                  <a:srgbClr val="063050"/>
                </a:solidFill>
                <a:latin typeface="Roboto Slab"/>
                <a:ea typeface="Roboto Slab"/>
                <a:cs typeface="Roboto Slab"/>
                <a:sym typeface="Roboto Slab"/>
              </a:rPr>
              <a:t>và</a:t>
            </a:r>
            <a:r>
              <a:rPr lang="en-US" sz="2951" dirty="0">
                <a:solidFill>
                  <a:srgbClr val="063050"/>
                </a:solidFill>
                <a:latin typeface="Roboto Slab"/>
                <a:ea typeface="Roboto Slab"/>
                <a:cs typeface="Roboto Slab"/>
                <a:sym typeface="Roboto Slab"/>
              </a:rPr>
              <a:t> </a:t>
            </a:r>
            <a:r>
              <a:rPr lang="en-US" sz="2951" dirty="0" err="1">
                <a:solidFill>
                  <a:srgbClr val="063050"/>
                </a:solidFill>
                <a:latin typeface="Roboto Slab"/>
                <a:ea typeface="Roboto Slab"/>
                <a:cs typeface="Roboto Slab"/>
                <a:sym typeface="Roboto Slab"/>
              </a:rPr>
              <a:t>thành</a:t>
            </a:r>
            <a:r>
              <a:rPr lang="en-US" sz="2951" dirty="0">
                <a:solidFill>
                  <a:srgbClr val="063050"/>
                </a:solidFill>
                <a:latin typeface="Roboto Slab"/>
                <a:ea typeface="Roboto Slab"/>
                <a:cs typeface="Roboto Slab"/>
                <a:sym typeface="Roboto Slab"/>
              </a:rPr>
              <a:t> </a:t>
            </a:r>
            <a:r>
              <a:rPr lang="en-US" sz="2951" dirty="0" err="1">
                <a:solidFill>
                  <a:srgbClr val="063050"/>
                </a:solidFill>
                <a:latin typeface="Roboto Slab"/>
                <a:ea typeface="Roboto Slab"/>
                <a:cs typeface="Roboto Slab"/>
                <a:sym typeface="Roboto Slab"/>
              </a:rPr>
              <a:t>phần</a:t>
            </a:r>
            <a:r>
              <a:rPr lang="en-US" sz="2951" dirty="0">
                <a:solidFill>
                  <a:srgbClr val="063050"/>
                </a:solidFill>
                <a:latin typeface="Roboto Slab"/>
                <a:ea typeface="Roboto Slab"/>
                <a:cs typeface="Roboto Slab"/>
                <a:sym typeface="Roboto Slab"/>
              </a:rPr>
              <a:t> </a:t>
            </a:r>
            <a:r>
              <a:rPr lang="en-US" sz="2951" dirty="0" err="1">
                <a:solidFill>
                  <a:srgbClr val="063050"/>
                </a:solidFill>
                <a:latin typeface="Roboto Slab"/>
                <a:ea typeface="Roboto Slab"/>
                <a:cs typeface="Roboto Slab"/>
                <a:sym typeface="Roboto Slab"/>
              </a:rPr>
              <a:t>tham</a:t>
            </a:r>
            <a:r>
              <a:rPr lang="en-US" sz="2951" dirty="0">
                <a:solidFill>
                  <a:srgbClr val="063050"/>
                </a:solidFill>
                <a:latin typeface="Roboto Slab"/>
                <a:ea typeface="Roboto Slab"/>
                <a:cs typeface="Roboto Slab"/>
                <a:sym typeface="Roboto Slab"/>
              </a:rPr>
              <a:t> </a:t>
            </a:r>
            <a:r>
              <a:rPr lang="en-US" sz="2951" dirty="0" err="1">
                <a:solidFill>
                  <a:srgbClr val="063050"/>
                </a:solidFill>
                <a:latin typeface="Roboto Slab"/>
                <a:ea typeface="Roboto Slab"/>
                <a:cs typeface="Roboto Slab"/>
                <a:sym typeface="Roboto Slab"/>
              </a:rPr>
              <a:t>gia</a:t>
            </a:r>
            <a:endParaRPr lang="en-US" sz="2951" dirty="0">
              <a:solidFill>
                <a:srgbClr val="063050"/>
              </a:solidFill>
              <a:latin typeface="Roboto Slab"/>
              <a:ea typeface="Roboto Slab"/>
              <a:cs typeface="Roboto Slab"/>
              <a:sym typeface="Roboto Slab"/>
            </a:endParaRPr>
          </a:p>
          <a:p>
            <a:pPr algn="l">
              <a:lnSpc>
                <a:spcPts val="2980"/>
              </a:lnSpc>
            </a:pPr>
            <a:endParaRPr lang="en-US" sz="2951" dirty="0">
              <a:solidFill>
                <a:srgbClr val="063050"/>
              </a:solidFill>
              <a:latin typeface="Roboto Slab"/>
              <a:ea typeface="Roboto Slab"/>
              <a:cs typeface="Roboto Slab"/>
              <a:sym typeface="Roboto Slab"/>
            </a:endParaRPr>
          </a:p>
          <a:p>
            <a:pPr marL="637146" lvl="1" indent="-318573" algn="l">
              <a:lnSpc>
                <a:spcPts val="2980"/>
              </a:lnSpc>
              <a:buFont typeface="Arial"/>
              <a:buChar char="•"/>
            </a:pPr>
            <a:r>
              <a:rPr lang="en-US" sz="2951" dirty="0" err="1">
                <a:solidFill>
                  <a:srgbClr val="063050"/>
                </a:solidFill>
                <a:latin typeface="Roboto Slab"/>
                <a:ea typeface="Roboto Slab"/>
                <a:cs typeface="Roboto Slab"/>
                <a:sym typeface="Roboto Slab"/>
              </a:rPr>
              <a:t>Quản</a:t>
            </a:r>
            <a:r>
              <a:rPr lang="en-US" sz="2951" dirty="0">
                <a:solidFill>
                  <a:srgbClr val="063050"/>
                </a:solidFill>
                <a:latin typeface="Roboto Slab"/>
                <a:ea typeface="Roboto Slab"/>
                <a:cs typeface="Roboto Slab"/>
                <a:sym typeface="Roboto Slab"/>
              </a:rPr>
              <a:t> </a:t>
            </a:r>
            <a:r>
              <a:rPr lang="en-US" sz="2951" dirty="0" err="1">
                <a:solidFill>
                  <a:srgbClr val="063050"/>
                </a:solidFill>
                <a:latin typeface="Roboto Slab"/>
                <a:ea typeface="Roboto Slab"/>
                <a:cs typeface="Roboto Slab"/>
                <a:sym typeface="Roboto Slab"/>
              </a:rPr>
              <a:t>lý</a:t>
            </a:r>
            <a:r>
              <a:rPr lang="en-US" sz="2951" dirty="0">
                <a:solidFill>
                  <a:srgbClr val="063050"/>
                </a:solidFill>
                <a:latin typeface="Roboto Slab"/>
                <a:ea typeface="Roboto Slab"/>
                <a:cs typeface="Roboto Slab"/>
                <a:sym typeface="Roboto Slab"/>
              </a:rPr>
              <a:t> </a:t>
            </a:r>
            <a:r>
              <a:rPr lang="en-US" sz="2951" dirty="0" err="1">
                <a:solidFill>
                  <a:srgbClr val="063050"/>
                </a:solidFill>
                <a:latin typeface="Roboto Slab"/>
                <a:ea typeface="Roboto Slab"/>
                <a:cs typeface="Roboto Slab"/>
                <a:sym typeface="Roboto Slab"/>
              </a:rPr>
              <a:t>tài</a:t>
            </a:r>
            <a:r>
              <a:rPr lang="en-US" sz="2951" dirty="0">
                <a:solidFill>
                  <a:srgbClr val="063050"/>
                </a:solidFill>
                <a:latin typeface="Roboto Slab"/>
                <a:ea typeface="Roboto Slab"/>
                <a:cs typeface="Roboto Slab"/>
                <a:sym typeface="Roboto Slab"/>
              </a:rPr>
              <a:t> </a:t>
            </a:r>
            <a:r>
              <a:rPr lang="en-US" sz="2951" dirty="0" err="1">
                <a:solidFill>
                  <a:srgbClr val="063050"/>
                </a:solidFill>
                <a:latin typeface="Roboto Slab"/>
                <a:ea typeface="Roboto Slab"/>
                <a:cs typeface="Roboto Slab"/>
                <a:sym typeface="Roboto Slab"/>
              </a:rPr>
              <a:t>nguyên</a:t>
            </a:r>
            <a:endParaRPr lang="en-US" sz="2951" dirty="0">
              <a:solidFill>
                <a:srgbClr val="063050"/>
              </a:solidFill>
              <a:latin typeface="Roboto Slab"/>
              <a:ea typeface="Roboto Slab"/>
              <a:cs typeface="Roboto Slab"/>
              <a:sym typeface="Roboto Slab"/>
            </a:endParaRPr>
          </a:p>
          <a:p>
            <a:pPr algn="l">
              <a:lnSpc>
                <a:spcPts val="2980"/>
              </a:lnSpc>
            </a:pPr>
            <a:endParaRPr lang="en-US" sz="2951" dirty="0">
              <a:solidFill>
                <a:srgbClr val="063050"/>
              </a:solidFill>
              <a:latin typeface="Roboto Slab"/>
              <a:ea typeface="Roboto Slab"/>
              <a:cs typeface="Roboto Slab"/>
              <a:sym typeface="Roboto Slab"/>
            </a:endParaRPr>
          </a:p>
          <a:p>
            <a:pPr marL="637146" lvl="1" indent="-318573" algn="l">
              <a:lnSpc>
                <a:spcPts val="2980"/>
              </a:lnSpc>
              <a:buFont typeface="Arial"/>
              <a:buChar char="•"/>
            </a:pPr>
            <a:r>
              <a:rPr lang="en-US" sz="2951" dirty="0" err="1">
                <a:solidFill>
                  <a:srgbClr val="063050"/>
                </a:solidFill>
                <a:latin typeface="Roboto Slab"/>
                <a:ea typeface="Roboto Slab"/>
                <a:cs typeface="Roboto Slab"/>
                <a:sym typeface="Roboto Slab"/>
              </a:rPr>
              <a:t>Tích</a:t>
            </a:r>
            <a:r>
              <a:rPr lang="en-US" sz="2951" dirty="0">
                <a:solidFill>
                  <a:srgbClr val="063050"/>
                </a:solidFill>
                <a:latin typeface="Roboto Slab"/>
                <a:ea typeface="Roboto Slab"/>
                <a:cs typeface="Roboto Slab"/>
                <a:sym typeface="Roboto Slab"/>
              </a:rPr>
              <a:t> </a:t>
            </a:r>
            <a:r>
              <a:rPr lang="en-US" sz="2951" dirty="0" err="1">
                <a:solidFill>
                  <a:srgbClr val="063050"/>
                </a:solidFill>
                <a:latin typeface="Roboto Slab"/>
                <a:ea typeface="Roboto Slab"/>
                <a:cs typeface="Roboto Slab"/>
                <a:sym typeface="Roboto Slab"/>
              </a:rPr>
              <a:t>hợp</a:t>
            </a:r>
            <a:r>
              <a:rPr lang="en-US" sz="2951" dirty="0">
                <a:solidFill>
                  <a:srgbClr val="063050"/>
                </a:solidFill>
                <a:latin typeface="Roboto Slab"/>
                <a:ea typeface="Roboto Slab"/>
                <a:cs typeface="Roboto Slab"/>
                <a:sym typeface="Roboto Slab"/>
              </a:rPr>
              <a:t> </a:t>
            </a:r>
            <a:r>
              <a:rPr lang="en-US" sz="2951" dirty="0" err="1">
                <a:solidFill>
                  <a:srgbClr val="063050"/>
                </a:solidFill>
                <a:latin typeface="Roboto Slab"/>
                <a:ea typeface="Roboto Slab"/>
                <a:cs typeface="Roboto Slab"/>
                <a:sym typeface="Roboto Slab"/>
              </a:rPr>
              <a:t>và</a:t>
            </a:r>
            <a:r>
              <a:rPr lang="en-US" sz="2951" dirty="0">
                <a:solidFill>
                  <a:srgbClr val="063050"/>
                </a:solidFill>
                <a:latin typeface="Roboto Slab"/>
                <a:ea typeface="Roboto Slab"/>
                <a:cs typeface="Roboto Slab"/>
                <a:sym typeface="Roboto Slab"/>
              </a:rPr>
              <a:t> </a:t>
            </a:r>
            <a:r>
              <a:rPr lang="en-US" sz="2951" dirty="0" err="1">
                <a:solidFill>
                  <a:srgbClr val="063050"/>
                </a:solidFill>
                <a:latin typeface="Roboto Slab"/>
                <a:ea typeface="Roboto Slab"/>
                <a:cs typeface="Roboto Slab"/>
                <a:sym typeface="Roboto Slab"/>
              </a:rPr>
              <a:t>triển</a:t>
            </a:r>
            <a:r>
              <a:rPr lang="en-US" sz="2951" dirty="0">
                <a:solidFill>
                  <a:srgbClr val="063050"/>
                </a:solidFill>
                <a:latin typeface="Roboto Slab"/>
                <a:ea typeface="Roboto Slab"/>
                <a:cs typeface="Roboto Slab"/>
                <a:sym typeface="Roboto Slab"/>
              </a:rPr>
              <a:t> </a:t>
            </a:r>
            <a:r>
              <a:rPr lang="en-US" sz="2951" dirty="0" err="1">
                <a:solidFill>
                  <a:srgbClr val="063050"/>
                </a:solidFill>
                <a:latin typeface="Roboto Slab"/>
                <a:ea typeface="Roboto Slab"/>
                <a:cs typeface="Roboto Slab"/>
                <a:sym typeface="Roboto Slab"/>
              </a:rPr>
              <a:t>khai</a:t>
            </a:r>
            <a:endParaRPr lang="en-US" sz="2951" dirty="0">
              <a:solidFill>
                <a:srgbClr val="063050"/>
              </a:solidFill>
              <a:latin typeface="Roboto Slab"/>
              <a:ea typeface="Roboto Slab"/>
              <a:cs typeface="Roboto Slab"/>
              <a:sym typeface="Roboto Slab"/>
            </a:endParaRPr>
          </a:p>
          <a:p>
            <a:pPr algn="l">
              <a:lnSpc>
                <a:spcPts val="2980"/>
              </a:lnSpc>
            </a:pPr>
            <a:endParaRPr lang="en-US" sz="2951" dirty="0">
              <a:solidFill>
                <a:srgbClr val="063050"/>
              </a:solidFill>
              <a:latin typeface="Roboto Slab"/>
              <a:ea typeface="Roboto Slab"/>
              <a:cs typeface="Roboto Slab"/>
              <a:sym typeface="Roboto Slab"/>
            </a:endParaRPr>
          </a:p>
          <a:p>
            <a:pPr marL="637146" lvl="1" indent="-318573" algn="l">
              <a:lnSpc>
                <a:spcPts val="2980"/>
              </a:lnSpc>
              <a:buFont typeface="Arial"/>
              <a:buChar char="•"/>
            </a:pPr>
            <a:r>
              <a:rPr lang="en-US" sz="2951" dirty="0">
                <a:solidFill>
                  <a:srgbClr val="063050"/>
                </a:solidFill>
                <a:latin typeface="Roboto Slab"/>
                <a:ea typeface="Roboto Slab"/>
                <a:cs typeface="Roboto Slab"/>
                <a:sym typeface="Roboto Slab"/>
              </a:rPr>
              <a:t>Best practices </a:t>
            </a:r>
            <a:r>
              <a:rPr lang="en-US" sz="2951" dirty="0" err="1">
                <a:solidFill>
                  <a:srgbClr val="063050"/>
                </a:solidFill>
                <a:latin typeface="Roboto Slab"/>
                <a:ea typeface="Roboto Slab"/>
                <a:cs typeface="Roboto Slab"/>
                <a:sym typeface="Roboto Slab"/>
              </a:rPr>
              <a:t>và</a:t>
            </a:r>
            <a:r>
              <a:rPr lang="en-US" sz="2951" dirty="0">
                <a:solidFill>
                  <a:srgbClr val="063050"/>
                </a:solidFill>
                <a:latin typeface="Roboto Slab"/>
                <a:ea typeface="Roboto Slab"/>
                <a:cs typeface="Roboto Slab"/>
                <a:sym typeface="Roboto Slab"/>
              </a:rPr>
              <a:t> </a:t>
            </a:r>
            <a:r>
              <a:rPr lang="en-US" sz="2951" dirty="0" err="1">
                <a:solidFill>
                  <a:srgbClr val="063050"/>
                </a:solidFill>
                <a:latin typeface="Roboto Slab"/>
                <a:ea typeface="Roboto Slab"/>
                <a:cs typeface="Roboto Slab"/>
                <a:sym typeface="Roboto Slab"/>
              </a:rPr>
              <a:t>khuyến</a:t>
            </a:r>
            <a:r>
              <a:rPr lang="en-US" sz="2951" dirty="0">
                <a:solidFill>
                  <a:srgbClr val="063050"/>
                </a:solidFill>
                <a:latin typeface="Roboto Slab"/>
                <a:ea typeface="Roboto Slab"/>
                <a:cs typeface="Roboto Slab"/>
                <a:sym typeface="Roboto Slab"/>
              </a:rPr>
              <a:t> </a:t>
            </a:r>
            <a:r>
              <a:rPr lang="en-US" sz="2951" dirty="0" err="1">
                <a:solidFill>
                  <a:srgbClr val="063050"/>
                </a:solidFill>
                <a:latin typeface="Roboto Slab"/>
                <a:ea typeface="Roboto Slab"/>
                <a:cs typeface="Roboto Slab"/>
                <a:sym typeface="Roboto Slab"/>
              </a:rPr>
              <a:t>nghị</a:t>
            </a:r>
            <a:endParaRPr lang="en-US" sz="2951" dirty="0">
              <a:solidFill>
                <a:srgbClr val="063050"/>
              </a:solidFill>
              <a:latin typeface="Roboto Slab"/>
              <a:ea typeface="Roboto Slab"/>
              <a:cs typeface="Roboto Slab"/>
              <a:sym typeface="Roboto Slab"/>
            </a:endParaRPr>
          </a:p>
          <a:p>
            <a:pPr algn="l">
              <a:lnSpc>
                <a:spcPts val="2980"/>
              </a:lnSpc>
            </a:pPr>
            <a:endParaRPr lang="en-US" sz="2951" dirty="0">
              <a:solidFill>
                <a:srgbClr val="063050"/>
              </a:solidFill>
              <a:latin typeface="Roboto Slab"/>
              <a:ea typeface="Roboto Slab"/>
              <a:cs typeface="Roboto Slab"/>
              <a:sym typeface="Roboto Slab"/>
            </a:endParaRPr>
          </a:p>
          <a:p>
            <a:pPr marL="637146" lvl="1" indent="-318573" algn="l">
              <a:lnSpc>
                <a:spcPts val="2980"/>
              </a:lnSpc>
              <a:buFont typeface="Arial"/>
              <a:buChar char="•"/>
            </a:pPr>
            <a:r>
              <a:rPr lang="en-US" sz="2951" dirty="0" err="1">
                <a:solidFill>
                  <a:srgbClr val="063050"/>
                </a:solidFill>
                <a:latin typeface="Roboto Slab"/>
                <a:ea typeface="Roboto Slab"/>
                <a:cs typeface="Roboto Slab"/>
                <a:sym typeface="Roboto Slab"/>
              </a:rPr>
              <a:t>Kết</a:t>
            </a:r>
            <a:r>
              <a:rPr lang="en-US" sz="2951" dirty="0">
                <a:solidFill>
                  <a:srgbClr val="063050"/>
                </a:solidFill>
                <a:latin typeface="Roboto Slab"/>
                <a:ea typeface="Roboto Slab"/>
                <a:cs typeface="Roboto Slab"/>
                <a:sym typeface="Roboto Slab"/>
              </a:rPr>
              <a:t> </a:t>
            </a:r>
            <a:r>
              <a:rPr lang="en-US" sz="2951" dirty="0" err="1" smtClean="0">
                <a:solidFill>
                  <a:srgbClr val="063050"/>
                </a:solidFill>
                <a:latin typeface="Roboto Slab"/>
                <a:ea typeface="Roboto Slab"/>
                <a:cs typeface="Roboto Slab"/>
                <a:sym typeface="Roboto Slab"/>
              </a:rPr>
              <a:t>luận</a:t>
            </a:r>
            <a:endParaRPr lang="en-US" sz="2951" dirty="0">
              <a:solidFill>
                <a:srgbClr val="063050"/>
              </a:solidFill>
              <a:latin typeface="Roboto Slab"/>
              <a:ea typeface="Roboto Slab"/>
              <a:cs typeface="Roboto Slab"/>
              <a:sym typeface="Roboto Slab"/>
            </a:endParaRPr>
          </a:p>
        </p:txBody>
      </p:sp>
    </p:spTree>
    <p:extLst>
      <p:ext uri="{BB962C8B-B14F-4D97-AF65-F5344CB8AC3E}">
        <p14:creationId xmlns:p14="http://schemas.microsoft.com/office/powerpoint/2010/main" val="33814028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16872140" y="1464854"/>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4">
              <a:alphaModFix amt="71000"/>
            </a:blip>
            <a:stretch>
              <a:fillRect/>
            </a:stretch>
          </a:blipFill>
        </p:spPr>
      </p:sp>
      <p:sp>
        <p:nvSpPr>
          <p:cNvPr id="7" name="TextBox 7"/>
          <p:cNvSpPr txBox="1"/>
          <p:nvPr/>
        </p:nvSpPr>
        <p:spPr>
          <a:xfrm>
            <a:off x="402536" y="2105652"/>
            <a:ext cx="16013064" cy="7753350"/>
          </a:xfrm>
          <a:prstGeom prst="rect">
            <a:avLst/>
          </a:prstGeom>
        </p:spPr>
        <p:txBody>
          <a:bodyPr lIns="0" tIns="0" rIns="0" bIns="0" rtlCol="0" anchor="t">
            <a:spAutoFit/>
          </a:bodyPr>
          <a:lstStyle/>
          <a:p>
            <a:pPr marL="504775" lvl="1" indent="-252388" algn="just">
              <a:lnSpc>
                <a:spcPts val="2805"/>
              </a:lnSpc>
              <a:buFont typeface="Arial"/>
              <a:buChar char="•"/>
            </a:pPr>
            <a:r>
              <a:rPr lang="en-US" sz="2338" dirty="0" err="1">
                <a:solidFill>
                  <a:srgbClr val="063050"/>
                </a:solidFill>
                <a:latin typeface="Roboto Slab"/>
                <a:ea typeface="Roboto Slab"/>
                <a:cs typeface="Roboto Slab"/>
                <a:sym typeface="Roboto Slab"/>
              </a:rPr>
              <a:t>Có</a:t>
            </a:r>
            <a:r>
              <a:rPr lang="en-US" sz="2338" dirty="0">
                <a:solidFill>
                  <a:srgbClr val="063050"/>
                </a:solidFill>
                <a:latin typeface="Roboto Slab"/>
                <a:ea typeface="Roboto Slab"/>
                <a:cs typeface="Roboto Slab"/>
                <a:sym typeface="Roboto Slab"/>
              </a:rPr>
              <a:t> 3 </a:t>
            </a:r>
            <a:r>
              <a:rPr lang="en-US" sz="2338" dirty="0" err="1">
                <a:solidFill>
                  <a:srgbClr val="063050"/>
                </a:solidFill>
                <a:latin typeface="Roboto Slab"/>
                <a:ea typeface="Roboto Slab"/>
                <a:cs typeface="Roboto Slab"/>
                <a:sym typeface="Roboto Slab"/>
              </a:rPr>
              <a:t>cách</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tổ</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chức</a:t>
            </a:r>
            <a:r>
              <a:rPr lang="en-US" sz="2338" dirty="0">
                <a:solidFill>
                  <a:srgbClr val="063050"/>
                </a:solidFill>
                <a:latin typeface="Roboto Slab"/>
                <a:ea typeface="Roboto Slab"/>
                <a:cs typeface="Roboto Slab"/>
                <a:sym typeface="Roboto Slab"/>
              </a:rPr>
              <a:t> server </a:t>
            </a:r>
            <a:r>
              <a:rPr lang="en-US" sz="2338" dirty="0" err="1">
                <a:solidFill>
                  <a:srgbClr val="063050"/>
                </a:solidFill>
                <a:latin typeface="Roboto Slab"/>
                <a:ea typeface="Roboto Slab"/>
                <a:cs typeface="Roboto Slab"/>
                <a:sym typeface="Roboto Slab"/>
              </a:rPr>
              <a:t>theo</a:t>
            </a:r>
            <a:r>
              <a:rPr lang="en-US" sz="2338" dirty="0">
                <a:solidFill>
                  <a:srgbClr val="063050"/>
                </a:solidFill>
                <a:latin typeface="Roboto Slab"/>
                <a:ea typeface="Roboto Slab"/>
                <a:cs typeface="Roboto Slab"/>
                <a:sym typeface="Roboto Slab"/>
              </a:rPr>
              <a:t> multithreading</a:t>
            </a:r>
          </a:p>
          <a:p>
            <a:pPr marL="1009551" lvl="2" indent="-336517" algn="just">
              <a:lnSpc>
                <a:spcPts val="2805"/>
              </a:lnSpc>
              <a:buFont typeface="Arial"/>
              <a:buChar char="⚬"/>
            </a:pPr>
            <a:r>
              <a:rPr lang="en-US" sz="2338" dirty="0">
                <a:solidFill>
                  <a:srgbClr val="063050"/>
                </a:solidFill>
                <a:latin typeface="Roboto Slab"/>
                <a:ea typeface="Roboto Slab"/>
                <a:cs typeface="Roboto Slab"/>
                <a:sym typeface="Roboto Slab"/>
              </a:rPr>
              <a:t>Multithreaded Dispatcher–Worker</a:t>
            </a:r>
          </a:p>
          <a:p>
            <a:pPr marL="1514326" lvl="3" indent="-378581" algn="just">
              <a:lnSpc>
                <a:spcPts val="2805"/>
              </a:lnSpc>
              <a:buFont typeface="Arial"/>
              <a:buChar char="￭"/>
            </a:pPr>
            <a:r>
              <a:rPr lang="en-US" sz="2338" dirty="0" err="1">
                <a:solidFill>
                  <a:srgbClr val="063050"/>
                </a:solidFill>
                <a:latin typeface="Roboto Slab"/>
                <a:ea typeface="Roboto Slab"/>
                <a:cs typeface="Roboto Slab"/>
                <a:sym typeface="Roboto Slab"/>
              </a:rPr>
              <a:t>Cơ</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chế</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Một</a:t>
            </a:r>
            <a:r>
              <a:rPr lang="en-US" sz="2338" dirty="0">
                <a:solidFill>
                  <a:srgbClr val="063050"/>
                </a:solidFill>
                <a:latin typeface="Roboto Slab"/>
                <a:ea typeface="Roboto Slab"/>
                <a:cs typeface="Roboto Slab"/>
                <a:sym typeface="Roboto Slab"/>
              </a:rPr>
              <a:t> thread dispatcher </a:t>
            </a:r>
            <a:r>
              <a:rPr lang="en-US" sz="2338" dirty="0" err="1">
                <a:solidFill>
                  <a:srgbClr val="063050"/>
                </a:solidFill>
                <a:latin typeface="Roboto Slab"/>
                <a:ea typeface="Roboto Slab"/>
                <a:cs typeface="Roboto Slab"/>
                <a:sym typeface="Roboto Slab"/>
              </a:rPr>
              <a:t>đọc</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yêu</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cầu</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phân</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phát</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cho</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các</a:t>
            </a:r>
            <a:r>
              <a:rPr lang="en-US" sz="2338" dirty="0">
                <a:solidFill>
                  <a:srgbClr val="063050"/>
                </a:solidFill>
                <a:latin typeface="Roboto Slab"/>
                <a:ea typeface="Roboto Slab"/>
                <a:cs typeface="Roboto Slab"/>
                <a:sym typeface="Roboto Slab"/>
              </a:rPr>
              <a:t> worker threads. </a:t>
            </a:r>
            <a:r>
              <a:rPr lang="en-US" sz="2338" dirty="0" err="1">
                <a:solidFill>
                  <a:srgbClr val="063050"/>
                </a:solidFill>
                <a:latin typeface="Roboto Slab"/>
                <a:ea typeface="Roboto Slab"/>
                <a:cs typeface="Roboto Slab"/>
                <a:sym typeface="Roboto Slab"/>
              </a:rPr>
              <a:t>Mỗi</a:t>
            </a:r>
            <a:r>
              <a:rPr lang="en-US" sz="2338" dirty="0">
                <a:solidFill>
                  <a:srgbClr val="063050"/>
                </a:solidFill>
                <a:latin typeface="Roboto Slab"/>
                <a:ea typeface="Roboto Slab"/>
                <a:cs typeface="Roboto Slab"/>
                <a:sym typeface="Roboto Slab"/>
              </a:rPr>
              <a:t> worker </a:t>
            </a:r>
            <a:r>
              <a:rPr lang="en-US" sz="2338" dirty="0" err="1">
                <a:solidFill>
                  <a:srgbClr val="063050"/>
                </a:solidFill>
                <a:latin typeface="Roboto Slab"/>
                <a:ea typeface="Roboto Slab"/>
                <a:cs typeface="Roboto Slab"/>
                <a:sym typeface="Roboto Slab"/>
              </a:rPr>
              <a:t>xử</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lý</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tuần</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tự</a:t>
            </a:r>
            <a:r>
              <a:rPr lang="en-US" sz="2338" dirty="0">
                <a:solidFill>
                  <a:srgbClr val="063050"/>
                </a:solidFill>
                <a:latin typeface="Roboto Slab"/>
                <a:ea typeface="Roboto Slab"/>
                <a:cs typeface="Roboto Slab"/>
                <a:sym typeface="Roboto Slab"/>
              </a:rPr>
              <a:t> (blocking I/O), </a:t>
            </a:r>
            <a:r>
              <a:rPr lang="en-US" sz="2338" dirty="0" err="1">
                <a:solidFill>
                  <a:srgbClr val="063050"/>
                </a:solidFill>
                <a:latin typeface="Roboto Slab"/>
                <a:ea typeface="Roboto Slab"/>
                <a:cs typeface="Roboto Slab"/>
                <a:sym typeface="Roboto Slab"/>
              </a:rPr>
              <a:t>khi</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bị</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treo</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chờ</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đĩa</a:t>
            </a:r>
            <a:r>
              <a:rPr lang="en-US" sz="2338" dirty="0">
                <a:solidFill>
                  <a:srgbClr val="063050"/>
                </a:solidFill>
                <a:latin typeface="Roboto Slab"/>
                <a:ea typeface="Roboto Slab"/>
                <a:cs typeface="Roboto Slab"/>
                <a:sym typeface="Roboto Slab"/>
              </a:rPr>
              <a:t>, kernel </a:t>
            </a:r>
            <a:r>
              <a:rPr lang="en-US" sz="2338" dirty="0" err="1">
                <a:solidFill>
                  <a:srgbClr val="063050"/>
                </a:solidFill>
                <a:latin typeface="Roboto Slab"/>
                <a:ea typeface="Roboto Slab"/>
                <a:cs typeface="Roboto Slab"/>
                <a:sym typeface="Roboto Slab"/>
              </a:rPr>
              <a:t>lên</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lịch</a:t>
            </a:r>
            <a:r>
              <a:rPr lang="en-US" sz="2338" dirty="0">
                <a:solidFill>
                  <a:srgbClr val="063050"/>
                </a:solidFill>
                <a:latin typeface="Roboto Slab"/>
                <a:ea typeface="Roboto Slab"/>
                <a:cs typeface="Roboto Slab"/>
                <a:sym typeface="Roboto Slab"/>
              </a:rPr>
              <a:t> thread </a:t>
            </a:r>
            <a:r>
              <a:rPr lang="en-US" sz="2338" dirty="0" err="1">
                <a:solidFill>
                  <a:srgbClr val="063050"/>
                </a:solidFill>
                <a:latin typeface="Roboto Slab"/>
                <a:ea typeface="Roboto Slab"/>
                <a:cs typeface="Roboto Slab"/>
                <a:sym typeface="Roboto Slab"/>
              </a:rPr>
              <a:t>khác</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chạy</a:t>
            </a:r>
            <a:r>
              <a:rPr lang="en-US" sz="2338" dirty="0">
                <a:solidFill>
                  <a:srgbClr val="063050"/>
                </a:solidFill>
                <a:latin typeface="Roboto Slab"/>
                <a:ea typeface="Roboto Slab"/>
                <a:cs typeface="Roboto Slab"/>
                <a:sym typeface="Roboto Slab"/>
              </a:rPr>
              <a:t>.</a:t>
            </a:r>
          </a:p>
          <a:p>
            <a:pPr marL="1514326" lvl="3" indent="-378581" algn="just">
              <a:lnSpc>
                <a:spcPts val="2805"/>
              </a:lnSpc>
              <a:buFont typeface="Arial"/>
              <a:buChar char="￭"/>
            </a:pPr>
            <a:r>
              <a:rPr lang="en-US" sz="2338" dirty="0" err="1">
                <a:solidFill>
                  <a:srgbClr val="063050"/>
                </a:solidFill>
                <a:latin typeface="Roboto Slab"/>
                <a:ea typeface="Roboto Slab"/>
                <a:cs typeface="Roboto Slab"/>
                <a:sym typeface="Roboto Slab"/>
              </a:rPr>
              <a:t>Lợi</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ích</a:t>
            </a:r>
            <a:r>
              <a:rPr lang="en-US" sz="2338" dirty="0">
                <a:solidFill>
                  <a:srgbClr val="063050"/>
                </a:solidFill>
                <a:latin typeface="Roboto Slab"/>
                <a:ea typeface="Roboto Slab"/>
                <a:cs typeface="Roboto Slab"/>
                <a:sym typeface="Roboto Slab"/>
              </a:rPr>
              <a:t>:</a:t>
            </a:r>
          </a:p>
          <a:p>
            <a:pPr marL="2019101" lvl="4" indent="-403820" algn="just">
              <a:lnSpc>
                <a:spcPts val="2805"/>
              </a:lnSpc>
              <a:buFont typeface="Arial"/>
              <a:buChar char="•"/>
            </a:pPr>
            <a:r>
              <a:rPr lang="en-US" sz="2338" dirty="0" err="1">
                <a:solidFill>
                  <a:srgbClr val="063050"/>
                </a:solidFill>
                <a:latin typeface="Roboto Slab"/>
                <a:ea typeface="Roboto Slab"/>
                <a:cs typeface="Roboto Slab"/>
                <a:sym typeface="Roboto Slab"/>
              </a:rPr>
              <a:t>Giữ</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được</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lập</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trình</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tuần</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tự</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đơn</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giản</a:t>
            </a:r>
            <a:r>
              <a:rPr lang="en-US" sz="2338" dirty="0">
                <a:solidFill>
                  <a:srgbClr val="063050"/>
                </a:solidFill>
                <a:latin typeface="Roboto Slab"/>
                <a:ea typeface="Roboto Slab"/>
                <a:cs typeface="Roboto Slab"/>
                <a:sym typeface="Roboto Slab"/>
              </a:rPr>
              <a:t> (blocking calls).</a:t>
            </a:r>
          </a:p>
          <a:p>
            <a:pPr marL="2019101" lvl="4" indent="-403820" algn="just">
              <a:lnSpc>
                <a:spcPts val="2805"/>
              </a:lnSpc>
              <a:buFont typeface="Arial"/>
              <a:buChar char="•"/>
            </a:pPr>
            <a:r>
              <a:rPr lang="en-US" sz="2338" dirty="0" err="1">
                <a:solidFill>
                  <a:srgbClr val="063050"/>
                </a:solidFill>
                <a:latin typeface="Roboto Slab"/>
                <a:ea typeface="Roboto Slab"/>
                <a:cs typeface="Roboto Slab"/>
                <a:sym typeface="Roboto Slab"/>
              </a:rPr>
              <a:t>Tận</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dụng</a:t>
            </a:r>
            <a:r>
              <a:rPr lang="en-US" sz="2338" dirty="0">
                <a:solidFill>
                  <a:srgbClr val="063050"/>
                </a:solidFill>
                <a:latin typeface="Roboto Slab"/>
                <a:ea typeface="Roboto Slab"/>
                <a:cs typeface="Roboto Slab"/>
                <a:sym typeface="Roboto Slab"/>
              </a:rPr>
              <a:t> parallelism </a:t>
            </a:r>
            <a:r>
              <a:rPr lang="en-US" sz="2338" dirty="0" err="1">
                <a:solidFill>
                  <a:srgbClr val="063050"/>
                </a:solidFill>
                <a:latin typeface="Roboto Slab"/>
                <a:ea typeface="Roboto Slab"/>
                <a:cs typeface="Roboto Slab"/>
                <a:sym typeface="Roboto Slab"/>
              </a:rPr>
              <a:t>trên</a:t>
            </a:r>
            <a:r>
              <a:rPr lang="en-US" sz="2338" dirty="0">
                <a:solidFill>
                  <a:srgbClr val="063050"/>
                </a:solidFill>
                <a:latin typeface="Roboto Slab"/>
                <a:ea typeface="Roboto Slab"/>
                <a:cs typeface="Roboto Slab"/>
                <a:sym typeface="Roboto Slab"/>
              </a:rPr>
              <a:t> uniprocessor (</a:t>
            </a:r>
            <a:r>
              <a:rPr lang="en-US" sz="2338" dirty="0" err="1">
                <a:solidFill>
                  <a:srgbClr val="063050"/>
                </a:solidFill>
                <a:latin typeface="Roboto Slab"/>
                <a:ea typeface="Roboto Slab"/>
                <a:cs typeface="Roboto Slab"/>
                <a:sym typeface="Roboto Slab"/>
              </a:rPr>
              <a:t>chờ</a:t>
            </a:r>
            <a:r>
              <a:rPr lang="en-US" sz="2338" dirty="0">
                <a:solidFill>
                  <a:srgbClr val="063050"/>
                </a:solidFill>
                <a:latin typeface="Roboto Slab"/>
                <a:ea typeface="Roboto Slab"/>
                <a:cs typeface="Roboto Slab"/>
                <a:sym typeface="Roboto Slab"/>
              </a:rPr>
              <a:t> I/O CPU </a:t>
            </a:r>
            <a:r>
              <a:rPr lang="en-US" sz="2338" dirty="0" err="1">
                <a:solidFill>
                  <a:srgbClr val="063050"/>
                </a:solidFill>
                <a:latin typeface="Roboto Slab"/>
                <a:ea typeface="Roboto Slab"/>
                <a:cs typeface="Roboto Slab"/>
                <a:sym typeface="Roboto Slab"/>
              </a:rPr>
              <a:t>không</a:t>
            </a:r>
            <a:r>
              <a:rPr lang="en-US" sz="2338" dirty="0">
                <a:solidFill>
                  <a:srgbClr val="063050"/>
                </a:solidFill>
                <a:latin typeface="Roboto Slab"/>
                <a:ea typeface="Roboto Slab"/>
                <a:cs typeface="Roboto Slab"/>
                <a:sym typeface="Roboto Slab"/>
              </a:rPr>
              <a:t> idle) </a:t>
            </a:r>
            <a:r>
              <a:rPr lang="en-US" sz="2338" dirty="0" err="1">
                <a:solidFill>
                  <a:srgbClr val="063050"/>
                </a:solidFill>
                <a:latin typeface="Roboto Slab"/>
                <a:ea typeface="Roboto Slab"/>
                <a:cs typeface="Roboto Slab"/>
                <a:sym typeface="Roboto Slab"/>
              </a:rPr>
              <a:t>và</a:t>
            </a:r>
            <a:r>
              <a:rPr lang="en-US" sz="2338" dirty="0">
                <a:solidFill>
                  <a:srgbClr val="063050"/>
                </a:solidFill>
                <a:latin typeface="Roboto Slab"/>
                <a:ea typeface="Roboto Slab"/>
                <a:cs typeface="Roboto Slab"/>
                <a:sym typeface="Roboto Slab"/>
              </a:rPr>
              <a:t> multicore (workers </a:t>
            </a:r>
            <a:r>
              <a:rPr lang="en-US" sz="2338" dirty="0" err="1">
                <a:solidFill>
                  <a:srgbClr val="063050"/>
                </a:solidFill>
                <a:latin typeface="Roboto Slab"/>
                <a:ea typeface="Roboto Slab"/>
                <a:cs typeface="Roboto Slab"/>
                <a:sym typeface="Roboto Slab"/>
              </a:rPr>
              <a:t>chạy</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đồng</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thời</a:t>
            </a:r>
            <a:r>
              <a:rPr lang="en-US" sz="2338" dirty="0">
                <a:solidFill>
                  <a:srgbClr val="063050"/>
                </a:solidFill>
                <a:latin typeface="Roboto Slab"/>
                <a:ea typeface="Roboto Slab"/>
                <a:cs typeface="Roboto Slab"/>
                <a:sym typeface="Roboto Slab"/>
              </a:rPr>
              <a:t>).</a:t>
            </a:r>
          </a:p>
          <a:p>
            <a:pPr marL="1009551" lvl="2" indent="-336517" algn="just">
              <a:lnSpc>
                <a:spcPts val="2805"/>
              </a:lnSpc>
              <a:buFont typeface="Arial"/>
              <a:buChar char="⚬"/>
            </a:pPr>
            <a:r>
              <a:rPr lang="en-US" sz="2338" dirty="0">
                <a:solidFill>
                  <a:srgbClr val="063050"/>
                </a:solidFill>
                <a:latin typeface="Roboto Slab"/>
                <a:ea typeface="Roboto Slab"/>
                <a:cs typeface="Roboto Slab"/>
                <a:sym typeface="Roboto Slab"/>
              </a:rPr>
              <a:t>Single‑threaded Server</a:t>
            </a:r>
          </a:p>
          <a:p>
            <a:pPr marL="1514326" lvl="3" indent="-378581" algn="just">
              <a:lnSpc>
                <a:spcPts val="2805"/>
              </a:lnSpc>
              <a:buFont typeface="Arial"/>
              <a:buChar char="￭"/>
            </a:pPr>
            <a:r>
              <a:rPr lang="en-US" sz="2338" dirty="0" err="1">
                <a:solidFill>
                  <a:srgbClr val="063050"/>
                </a:solidFill>
                <a:latin typeface="Roboto Slab"/>
                <a:ea typeface="Roboto Slab"/>
                <a:cs typeface="Roboto Slab"/>
                <a:sym typeface="Roboto Slab"/>
              </a:rPr>
              <a:t>Cơ</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chế</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Một</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vòng</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lặp</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duy</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nhất</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thực</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hiện</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lần</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lượt</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từng</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yêu</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cầu</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chặn</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khi</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cần</a:t>
            </a:r>
            <a:r>
              <a:rPr lang="en-US" sz="2338" dirty="0">
                <a:solidFill>
                  <a:srgbClr val="063050"/>
                </a:solidFill>
                <a:latin typeface="Roboto Slab"/>
                <a:ea typeface="Roboto Slab"/>
                <a:cs typeface="Roboto Slab"/>
                <a:sym typeface="Roboto Slab"/>
              </a:rPr>
              <a:t> I/O </a:t>
            </a:r>
            <a:r>
              <a:rPr lang="en-US" sz="2338" dirty="0" err="1">
                <a:solidFill>
                  <a:srgbClr val="063050"/>
                </a:solidFill>
                <a:latin typeface="Roboto Slab"/>
                <a:ea typeface="Roboto Slab"/>
                <a:cs typeface="Roboto Slab"/>
                <a:sym typeface="Roboto Slab"/>
              </a:rPr>
              <a:t>và</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không</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xử</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lý</a:t>
            </a:r>
            <a:r>
              <a:rPr lang="en-US" sz="2338" dirty="0">
                <a:solidFill>
                  <a:srgbClr val="063050"/>
                </a:solidFill>
                <a:latin typeface="Roboto Slab"/>
                <a:ea typeface="Roboto Slab"/>
                <a:cs typeface="Roboto Slab"/>
                <a:sym typeface="Roboto Slab"/>
              </a:rPr>
              <a:t> request </a:t>
            </a:r>
            <a:r>
              <a:rPr lang="en-US" sz="2338" dirty="0" err="1">
                <a:solidFill>
                  <a:srgbClr val="063050"/>
                </a:solidFill>
                <a:latin typeface="Roboto Slab"/>
                <a:ea typeface="Roboto Slab"/>
                <a:cs typeface="Roboto Slab"/>
                <a:sym typeface="Roboto Slab"/>
              </a:rPr>
              <a:t>khác</a:t>
            </a:r>
            <a:r>
              <a:rPr lang="en-US" sz="2338" dirty="0">
                <a:solidFill>
                  <a:srgbClr val="063050"/>
                </a:solidFill>
                <a:latin typeface="Roboto Slab"/>
                <a:ea typeface="Roboto Slab"/>
                <a:cs typeface="Roboto Slab"/>
                <a:sym typeface="Roboto Slab"/>
              </a:rPr>
              <a:t>.</a:t>
            </a:r>
          </a:p>
          <a:p>
            <a:pPr marL="1514326" lvl="3" indent="-378581" algn="just">
              <a:lnSpc>
                <a:spcPts val="2805"/>
              </a:lnSpc>
              <a:buFont typeface="Arial"/>
              <a:buChar char="￭"/>
            </a:pPr>
            <a:r>
              <a:rPr lang="en-US" sz="2338" dirty="0" err="1">
                <a:solidFill>
                  <a:srgbClr val="063050"/>
                </a:solidFill>
                <a:latin typeface="Roboto Slab"/>
                <a:ea typeface="Roboto Slab"/>
                <a:cs typeface="Roboto Slab"/>
                <a:sym typeface="Roboto Slab"/>
              </a:rPr>
              <a:t>Hạn</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chế</a:t>
            </a:r>
            <a:r>
              <a:rPr lang="en-US" sz="2338" dirty="0">
                <a:solidFill>
                  <a:srgbClr val="063050"/>
                </a:solidFill>
                <a:latin typeface="Roboto Slab"/>
                <a:ea typeface="Roboto Slab"/>
                <a:cs typeface="Roboto Slab"/>
                <a:sym typeface="Roboto Slab"/>
              </a:rPr>
              <a:t>:</a:t>
            </a:r>
          </a:p>
          <a:p>
            <a:pPr marL="2019101" lvl="4" indent="-403820" algn="just">
              <a:lnSpc>
                <a:spcPts val="2805"/>
              </a:lnSpc>
              <a:buFont typeface="Arial"/>
              <a:buChar char="•"/>
            </a:pPr>
            <a:r>
              <a:rPr lang="en-US" sz="2338" dirty="0" err="1">
                <a:solidFill>
                  <a:srgbClr val="063050"/>
                </a:solidFill>
                <a:latin typeface="Roboto Slab"/>
                <a:ea typeface="Roboto Slab"/>
                <a:cs typeface="Roboto Slab"/>
                <a:sym typeface="Roboto Slab"/>
              </a:rPr>
              <a:t>Trong</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lúc</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chờ</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đĩa</a:t>
            </a:r>
            <a:r>
              <a:rPr lang="en-US" sz="2338" dirty="0">
                <a:solidFill>
                  <a:srgbClr val="063050"/>
                </a:solidFill>
                <a:latin typeface="Roboto Slab"/>
                <a:ea typeface="Roboto Slab"/>
                <a:cs typeface="Roboto Slab"/>
                <a:sym typeface="Roboto Slab"/>
              </a:rPr>
              <a:t>, server </a:t>
            </a:r>
            <a:r>
              <a:rPr lang="en-US" sz="2338" dirty="0" err="1">
                <a:solidFill>
                  <a:srgbClr val="063050"/>
                </a:solidFill>
                <a:latin typeface="Roboto Slab"/>
                <a:ea typeface="Roboto Slab"/>
                <a:cs typeface="Roboto Slab"/>
                <a:sym typeface="Roboto Slab"/>
              </a:rPr>
              <a:t>không</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xử</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lý</a:t>
            </a:r>
            <a:r>
              <a:rPr lang="en-US" sz="2338" dirty="0">
                <a:solidFill>
                  <a:srgbClr val="063050"/>
                </a:solidFill>
                <a:latin typeface="Roboto Slab"/>
                <a:ea typeface="Roboto Slab"/>
                <a:cs typeface="Roboto Slab"/>
                <a:sym typeface="Roboto Slab"/>
              </a:rPr>
              <a:t> request </a:t>
            </a:r>
            <a:r>
              <a:rPr lang="en-US" sz="2338" dirty="0" err="1">
                <a:solidFill>
                  <a:srgbClr val="063050"/>
                </a:solidFill>
                <a:latin typeface="Roboto Slab"/>
                <a:ea typeface="Roboto Slab"/>
                <a:cs typeface="Roboto Slab"/>
                <a:sym typeface="Roboto Slab"/>
              </a:rPr>
              <a:t>nào</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khác</a:t>
            </a:r>
            <a:r>
              <a:rPr lang="en-US" sz="2338" dirty="0">
                <a:solidFill>
                  <a:srgbClr val="063050"/>
                </a:solidFill>
                <a:latin typeface="Roboto Slab"/>
                <a:ea typeface="Roboto Slab"/>
                <a:cs typeface="Roboto Slab"/>
                <a:sym typeface="Roboto Slab"/>
              </a:rPr>
              <a:t> → throughput </a:t>
            </a:r>
            <a:r>
              <a:rPr lang="en-US" sz="2338" dirty="0" err="1">
                <a:solidFill>
                  <a:srgbClr val="063050"/>
                </a:solidFill>
                <a:latin typeface="Roboto Slab"/>
                <a:ea typeface="Roboto Slab"/>
                <a:cs typeface="Roboto Slab"/>
                <a:sym typeface="Roboto Slab"/>
              </a:rPr>
              <a:t>thấp</a:t>
            </a:r>
            <a:r>
              <a:rPr lang="en-US" sz="2338" dirty="0">
                <a:solidFill>
                  <a:srgbClr val="063050"/>
                </a:solidFill>
                <a:latin typeface="Roboto Slab"/>
                <a:ea typeface="Roboto Slab"/>
                <a:cs typeface="Roboto Slab"/>
                <a:sym typeface="Roboto Slab"/>
              </a:rPr>
              <a:t>.</a:t>
            </a:r>
          </a:p>
          <a:p>
            <a:pPr marL="2019101" lvl="4" indent="-403820" algn="just">
              <a:lnSpc>
                <a:spcPts val="2805"/>
              </a:lnSpc>
              <a:buFont typeface="Arial"/>
              <a:buChar char="•"/>
            </a:pPr>
            <a:r>
              <a:rPr lang="en-US" sz="2338" dirty="0">
                <a:solidFill>
                  <a:srgbClr val="063050"/>
                </a:solidFill>
                <a:latin typeface="Roboto Slab"/>
                <a:ea typeface="Roboto Slab"/>
                <a:cs typeface="Roboto Slab"/>
                <a:sym typeface="Roboto Slab"/>
              </a:rPr>
              <a:t>CPU </a:t>
            </a:r>
            <a:r>
              <a:rPr lang="en-US" sz="2338" dirty="0" err="1">
                <a:solidFill>
                  <a:srgbClr val="063050"/>
                </a:solidFill>
                <a:latin typeface="Roboto Slab"/>
                <a:ea typeface="Roboto Slab"/>
                <a:cs typeface="Roboto Slab"/>
                <a:sym typeface="Roboto Slab"/>
              </a:rPr>
              <a:t>thường</a:t>
            </a:r>
            <a:r>
              <a:rPr lang="en-US" sz="2338" dirty="0">
                <a:solidFill>
                  <a:srgbClr val="063050"/>
                </a:solidFill>
                <a:latin typeface="Roboto Slab"/>
                <a:ea typeface="Roboto Slab"/>
                <a:cs typeface="Roboto Slab"/>
                <a:sym typeface="Roboto Slab"/>
              </a:rPr>
              <a:t> idle </a:t>
            </a:r>
            <a:r>
              <a:rPr lang="en-US" sz="2338" dirty="0" err="1">
                <a:solidFill>
                  <a:srgbClr val="063050"/>
                </a:solidFill>
                <a:latin typeface="Roboto Slab"/>
                <a:ea typeface="Roboto Slab"/>
                <a:cs typeface="Roboto Slab"/>
                <a:sym typeface="Roboto Slab"/>
              </a:rPr>
              <a:t>nếu</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chờ</a:t>
            </a:r>
            <a:r>
              <a:rPr lang="en-US" sz="2338" dirty="0">
                <a:solidFill>
                  <a:srgbClr val="063050"/>
                </a:solidFill>
                <a:latin typeface="Roboto Slab"/>
                <a:ea typeface="Roboto Slab"/>
                <a:cs typeface="Roboto Slab"/>
                <a:sym typeface="Roboto Slab"/>
              </a:rPr>
              <a:t> I/O.</a:t>
            </a:r>
          </a:p>
          <a:p>
            <a:pPr marL="1009551" lvl="2" indent="-336517" algn="just">
              <a:lnSpc>
                <a:spcPts val="2805"/>
              </a:lnSpc>
              <a:buFont typeface="Arial"/>
              <a:buChar char="⚬"/>
            </a:pPr>
            <a:r>
              <a:rPr lang="en-US" sz="2338" dirty="0">
                <a:solidFill>
                  <a:srgbClr val="063050"/>
                </a:solidFill>
                <a:latin typeface="Roboto Slab"/>
                <a:ea typeface="Roboto Slab"/>
                <a:cs typeface="Roboto Slab"/>
                <a:sym typeface="Roboto Slab"/>
              </a:rPr>
              <a:t>Finite‑State Machine (Event‑Driven)</a:t>
            </a:r>
          </a:p>
          <a:p>
            <a:pPr marL="1514326" lvl="3" indent="-378581" algn="just">
              <a:lnSpc>
                <a:spcPts val="2805"/>
              </a:lnSpc>
              <a:buFont typeface="Arial"/>
              <a:buChar char="￭"/>
            </a:pPr>
            <a:r>
              <a:rPr lang="en-US" sz="2338" dirty="0" err="1">
                <a:solidFill>
                  <a:srgbClr val="063050"/>
                </a:solidFill>
                <a:latin typeface="Roboto Slab"/>
                <a:ea typeface="Roboto Slab"/>
                <a:cs typeface="Roboto Slab"/>
                <a:sym typeface="Roboto Slab"/>
              </a:rPr>
              <a:t>Cơ</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chế</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Một</a:t>
            </a:r>
            <a:r>
              <a:rPr lang="en-US" sz="2338" dirty="0">
                <a:solidFill>
                  <a:srgbClr val="063050"/>
                </a:solidFill>
                <a:latin typeface="Roboto Slab"/>
                <a:ea typeface="Roboto Slab"/>
                <a:cs typeface="Roboto Slab"/>
                <a:sym typeface="Roboto Slab"/>
              </a:rPr>
              <a:t> thread </a:t>
            </a:r>
            <a:r>
              <a:rPr lang="en-US" sz="2338" dirty="0" err="1">
                <a:solidFill>
                  <a:srgbClr val="063050"/>
                </a:solidFill>
                <a:latin typeface="Roboto Slab"/>
                <a:ea typeface="Roboto Slab"/>
                <a:cs typeface="Roboto Slab"/>
                <a:sym typeface="Roboto Slab"/>
              </a:rPr>
              <a:t>duy</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nhất</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dùng</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các</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gọi</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không</a:t>
            </a:r>
            <a:r>
              <a:rPr lang="en-US" sz="2338" dirty="0">
                <a:solidFill>
                  <a:srgbClr val="063050"/>
                </a:solidFill>
                <a:latin typeface="Roboto Slab"/>
                <a:ea typeface="Roboto Slab"/>
                <a:cs typeface="Roboto Slab"/>
                <a:sym typeface="Roboto Slab"/>
              </a:rPr>
              <a:t> blocking </a:t>
            </a:r>
            <a:r>
              <a:rPr lang="en-US" sz="2338" dirty="0" err="1">
                <a:solidFill>
                  <a:srgbClr val="063050"/>
                </a:solidFill>
                <a:latin typeface="Roboto Slab"/>
                <a:ea typeface="Roboto Slab"/>
                <a:cs typeface="Roboto Slab"/>
                <a:sym typeface="Roboto Slab"/>
              </a:rPr>
              <a:t>và</a:t>
            </a:r>
            <a:r>
              <a:rPr lang="en-US" sz="2338" dirty="0">
                <a:solidFill>
                  <a:srgbClr val="063050"/>
                </a:solidFill>
                <a:latin typeface="Roboto Slab"/>
                <a:ea typeface="Roboto Slab"/>
                <a:cs typeface="Roboto Slab"/>
                <a:sym typeface="Roboto Slab"/>
              </a:rPr>
              <a:t> callback </a:t>
            </a:r>
            <a:r>
              <a:rPr lang="en-US" sz="2338" dirty="0" err="1">
                <a:solidFill>
                  <a:srgbClr val="063050"/>
                </a:solidFill>
                <a:latin typeface="Roboto Slab"/>
                <a:ea typeface="Roboto Slab"/>
                <a:cs typeface="Roboto Slab"/>
                <a:sym typeface="Roboto Slab"/>
              </a:rPr>
              <a:t>để</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xử</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lý</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sự</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kiện</a:t>
            </a:r>
            <a:r>
              <a:rPr lang="en-US" sz="2338" dirty="0">
                <a:solidFill>
                  <a:srgbClr val="063050"/>
                </a:solidFill>
                <a:latin typeface="Roboto Slab"/>
                <a:ea typeface="Roboto Slab"/>
                <a:cs typeface="Roboto Slab"/>
                <a:sym typeface="Roboto Slab"/>
              </a:rPr>
              <a:t> I/O. </a:t>
            </a:r>
            <a:r>
              <a:rPr lang="en-US" sz="2338" dirty="0" err="1">
                <a:solidFill>
                  <a:srgbClr val="063050"/>
                </a:solidFill>
                <a:latin typeface="Roboto Slab"/>
                <a:ea typeface="Roboto Slab"/>
                <a:cs typeface="Roboto Slab"/>
                <a:sym typeface="Roboto Slab"/>
              </a:rPr>
              <a:t>Duy</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trì</a:t>
            </a:r>
            <a:r>
              <a:rPr lang="en-US" sz="2338" dirty="0">
                <a:solidFill>
                  <a:srgbClr val="063050"/>
                </a:solidFill>
                <a:latin typeface="Roboto Slab"/>
                <a:ea typeface="Roboto Slab"/>
                <a:cs typeface="Roboto Slab"/>
                <a:sym typeface="Roboto Slab"/>
              </a:rPr>
              <a:t> state machine </a:t>
            </a:r>
            <a:r>
              <a:rPr lang="en-US" sz="2338" dirty="0" err="1">
                <a:solidFill>
                  <a:srgbClr val="063050"/>
                </a:solidFill>
                <a:latin typeface="Roboto Slab"/>
                <a:ea typeface="Roboto Slab"/>
                <a:cs typeface="Roboto Slab"/>
                <a:sym typeface="Roboto Slab"/>
              </a:rPr>
              <a:t>cho</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từng</a:t>
            </a:r>
            <a:r>
              <a:rPr lang="en-US" sz="2338" dirty="0">
                <a:solidFill>
                  <a:srgbClr val="063050"/>
                </a:solidFill>
                <a:latin typeface="Roboto Slab"/>
                <a:ea typeface="Roboto Slab"/>
                <a:cs typeface="Roboto Slab"/>
                <a:sym typeface="Roboto Slab"/>
              </a:rPr>
              <a:t> request.</a:t>
            </a:r>
          </a:p>
          <a:p>
            <a:pPr marL="1514326" lvl="3" indent="-378581" algn="just">
              <a:lnSpc>
                <a:spcPts val="2805"/>
              </a:lnSpc>
              <a:buFont typeface="Arial"/>
              <a:buChar char="￭"/>
            </a:pPr>
            <a:r>
              <a:rPr lang="en-US" sz="2338" dirty="0" err="1">
                <a:solidFill>
                  <a:srgbClr val="063050"/>
                </a:solidFill>
                <a:latin typeface="Roboto Slab"/>
                <a:ea typeface="Roboto Slab"/>
                <a:cs typeface="Roboto Slab"/>
                <a:sym typeface="Roboto Slab"/>
              </a:rPr>
              <a:t>Lợi</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ích</a:t>
            </a:r>
            <a:r>
              <a:rPr lang="en-US" sz="2338" dirty="0">
                <a:solidFill>
                  <a:srgbClr val="063050"/>
                </a:solidFill>
                <a:latin typeface="Roboto Slab"/>
                <a:ea typeface="Roboto Slab"/>
                <a:cs typeface="Roboto Slab"/>
                <a:sym typeface="Roboto Slab"/>
              </a:rPr>
              <a:t>:</a:t>
            </a:r>
          </a:p>
          <a:p>
            <a:pPr marL="2019101" lvl="4" indent="-403820" algn="just">
              <a:lnSpc>
                <a:spcPts val="2805"/>
              </a:lnSpc>
              <a:buFont typeface="Arial"/>
              <a:buChar char="•"/>
            </a:pPr>
            <a:r>
              <a:rPr lang="en-US" sz="2338" dirty="0">
                <a:solidFill>
                  <a:srgbClr val="063050"/>
                </a:solidFill>
                <a:latin typeface="Roboto Slab"/>
                <a:ea typeface="Roboto Slab"/>
                <a:cs typeface="Roboto Slab"/>
                <a:sym typeface="Roboto Slab"/>
              </a:rPr>
              <a:t>Parallelism qua nonblocking I/O, CPU </a:t>
            </a:r>
            <a:r>
              <a:rPr lang="en-US" sz="2338" dirty="0" err="1">
                <a:solidFill>
                  <a:srgbClr val="063050"/>
                </a:solidFill>
                <a:latin typeface="Roboto Slab"/>
                <a:ea typeface="Roboto Slab"/>
                <a:cs typeface="Roboto Slab"/>
                <a:sym typeface="Roboto Slab"/>
              </a:rPr>
              <a:t>không</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bị</a:t>
            </a:r>
            <a:r>
              <a:rPr lang="en-US" sz="2338" dirty="0">
                <a:solidFill>
                  <a:srgbClr val="063050"/>
                </a:solidFill>
                <a:latin typeface="Roboto Slab"/>
                <a:ea typeface="Roboto Slab"/>
                <a:cs typeface="Roboto Slab"/>
                <a:sym typeface="Roboto Slab"/>
              </a:rPr>
              <a:t> block.</a:t>
            </a:r>
          </a:p>
          <a:p>
            <a:pPr marL="1514326" lvl="3" indent="-378581" algn="just">
              <a:lnSpc>
                <a:spcPts val="2805"/>
              </a:lnSpc>
              <a:buFont typeface="Arial"/>
              <a:buChar char="￭"/>
            </a:pPr>
            <a:r>
              <a:rPr lang="en-US" sz="2338" dirty="0" err="1">
                <a:solidFill>
                  <a:srgbClr val="063050"/>
                </a:solidFill>
                <a:latin typeface="Roboto Slab"/>
                <a:ea typeface="Roboto Slab"/>
                <a:cs typeface="Roboto Slab"/>
                <a:sym typeface="Roboto Slab"/>
              </a:rPr>
              <a:t>Nhược</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điểm</a:t>
            </a:r>
            <a:r>
              <a:rPr lang="en-US" sz="2338" dirty="0">
                <a:solidFill>
                  <a:srgbClr val="063050"/>
                </a:solidFill>
                <a:latin typeface="Roboto Slab"/>
                <a:ea typeface="Roboto Slab"/>
                <a:cs typeface="Roboto Slab"/>
                <a:sym typeface="Roboto Slab"/>
              </a:rPr>
              <a:t>:</a:t>
            </a:r>
          </a:p>
          <a:p>
            <a:pPr marL="2019101" lvl="4" indent="-403820" algn="just">
              <a:lnSpc>
                <a:spcPts val="2805"/>
              </a:lnSpc>
              <a:buFont typeface="Arial"/>
              <a:buChar char="•"/>
            </a:pPr>
            <a:r>
              <a:rPr lang="en-US" sz="2338" dirty="0">
                <a:solidFill>
                  <a:srgbClr val="063050"/>
                </a:solidFill>
                <a:latin typeface="Roboto Slab"/>
                <a:ea typeface="Roboto Slab"/>
                <a:cs typeface="Roboto Slab"/>
                <a:sym typeface="Roboto Slab"/>
              </a:rPr>
              <a:t>Code </a:t>
            </a:r>
            <a:r>
              <a:rPr lang="en-US" sz="2338" dirty="0" err="1">
                <a:solidFill>
                  <a:srgbClr val="063050"/>
                </a:solidFill>
                <a:latin typeface="Roboto Slab"/>
                <a:ea typeface="Roboto Slab"/>
                <a:cs typeface="Roboto Slab"/>
                <a:sym typeface="Roboto Slab"/>
              </a:rPr>
              <a:t>phức</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tạp</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phải</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quản</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lý</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thủ</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công</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trạng</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thái</a:t>
            </a:r>
            <a:r>
              <a:rPr lang="en-US" sz="2338" dirty="0">
                <a:solidFill>
                  <a:srgbClr val="063050"/>
                </a:solidFill>
                <a:latin typeface="Roboto Slab"/>
                <a:ea typeface="Roboto Slab"/>
                <a:cs typeface="Roboto Slab"/>
                <a:sym typeface="Roboto Slab"/>
              </a:rPr>
              <a:t> </a:t>
            </a:r>
            <a:r>
              <a:rPr lang="en-US" sz="2338" dirty="0" err="1">
                <a:solidFill>
                  <a:srgbClr val="063050"/>
                </a:solidFill>
                <a:latin typeface="Roboto Slab"/>
                <a:ea typeface="Roboto Slab"/>
                <a:cs typeface="Roboto Slab"/>
                <a:sym typeface="Roboto Slab"/>
              </a:rPr>
              <a:t>và</a:t>
            </a:r>
            <a:r>
              <a:rPr lang="en-US" sz="2338" dirty="0">
                <a:solidFill>
                  <a:srgbClr val="063050"/>
                </a:solidFill>
                <a:latin typeface="Roboto Slab"/>
                <a:ea typeface="Roboto Slab"/>
                <a:cs typeface="Roboto Slab"/>
                <a:sym typeface="Roboto Slab"/>
              </a:rPr>
              <a:t> callback.</a:t>
            </a:r>
          </a:p>
          <a:p>
            <a:pPr algn="just">
              <a:lnSpc>
                <a:spcPts val="2805"/>
              </a:lnSpc>
            </a:pPr>
            <a:endParaRPr lang="en-US" sz="2338" dirty="0">
              <a:solidFill>
                <a:srgbClr val="063050"/>
              </a:solidFill>
              <a:latin typeface="Roboto Slab"/>
              <a:ea typeface="Roboto Slab"/>
              <a:cs typeface="Roboto Slab"/>
              <a:sym typeface="Roboto Slab"/>
            </a:endParaRPr>
          </a:p>
        </p:txBody>
      </p:sp>
      <p:sp>
        <p:nvSpPr>
          <p:cNvPr id="8" name="TextBox 8"/>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Multithreaded servers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16872140" y="1464854"/>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4">
              <a:alphaModFix amt="71000"/>
            </a:blip>
            <a:stretch>
              <a:fillRect/>
            </a:stretch>
          </a:blipFill>
        </p:spPr>
      </p:sp>
      <p:sp>
        <p:nvSpPr>
          <p:cNvPr id="7" name="Freeform 7"/>
          <p:cNvSpPr/>
          <p:nvPr/>
        </p:nvSpPr>
        <p:spPr>
          <a:xfrm>
            <a:off x="2307385" y="2757385"/>
            <a:ext cx="11301259" cy="5904908"/>
          </a:xfrm>
          <a:custGeom>
            <a:avLst/>
            <a:gdLst/>
            <a:ahLst/>
            <a:cxnLst/>
            <a:rect l="l" t="t" r="r" b="b"/>
            <a:pathLst>
              <a:path w="11301259" h="5904908">
                <a:moveTo>
                  <a:pt x="0" y="0"/>
                </a:moveTo>
                <a:lnTo>
                  <a:pt x="11301259" y="0"/>
                </a:lnTo>
                <a:lnTo>
                  <a:pt x="11301259" y="5904908"/>
                </a:lnTo>
                <a:lnTo>
                  <a:pt x="0" y="5904908"/>
                </a:lnTo>
                <a:lnTo>
                  <a:pt x="0" y="0"/>
                </a:lnTo>
                <a:close/>
              </a:path>
            </a:pathLst>
          </a:custGeom>
          <a:blipFill>
            <a:blip r:embed="rId5"/>
            <a:stretch>
              <a:fillRect/>
            </a:stretch>
          </a:blipFill>
        </p:spPr>
      </p:sp>
      <p:sp>
        <p:nvSpPr>
          <p:cNvPr id="8" name="TextBox 8"/>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Multithreaded servers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16872140" y="1464854"/>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4">
              <a:alphaModFix amt="71000"/>
            </a:blip>
            <a:stretch>
              <a:fillRect/>
            </a:stretch>
          </a:blipFill>
        </p:spPr>
      </p:sp>
      <p:sp>
        <p:nvSpPr>
          <p:cNvPr id="7" name="Freeform 7"/>
          <p:cNvSpPr/>
          <p:nvPr/>
        </p:nvSpPr>
        <p:spPr>
          <a:xfrm>
            <a:off x="1028700" y="2458427"/>
            <a:ext cx="10105303" cy="5906140"/>
          </a:xfrm>
          <a:custGeom>
            <a:avLst/>
            <a:gdLst/>
            <a:ahLst/>
            <a:cxnLst/>
            <a:rect l="l" t="t" r="r" b="b"/>
            <a:pathLst>
              <a:path w="10105303" h="5906140">
                <a:moveTo>
                  <a:pt x="0" y="0"/>
                </a:moveTo>
                <a:lnTo>
                  <a:pt x="10105303" y="0"/>
                </a:lnTo>
                <a:lnTo>
                  <a:pt x="10105303" y="5906140"/>
                </a:lnTo>
                <a:lnTo>
                  <a:pt x="0" y="5906140"/>
                </a:lnTo>
                <a:lnTo>
                  <a:pt x="0" y="0"/>
                </a:lnTo>
                <a:close/>
              </a:path>
            </a:pathLst>
          </a:custGeom>
          <a:blipFill>
            <a:blip r:embed="rId5"/>
            <a:stretch>
              <a:fillRect/>
            </a:stretch>
          </a:blipFill>
        </p:spPr>
      </p:sp>
      <p:sp>
        <p:nvSpPr>
          <p:cNvPr id="8" name="Freeform 8"/>
          <p:cNvSpPr/>
          <p:nvPr/>
        </p:nvSpPr>
        <p:spPr>
          <a:xfrm>
            <a:off x="11705503" y="2458427"/>
            <a:ext cx="4596578" cy="5943153"/>
          </a:xfrm>
          <a:custGeom>
            <a:avLst/>
            <a:gdLst/>
            <a:ahLst/>
            <a:cxnLst/>
            <a:rect l="l" t="t" r="r" b="b"/>
            <a:pathLst>
              <a:path w="4596578" h="5943153">
                <a:moveTo>
                  <a:pt x="0" y="0"/>
                </a:moveTo>
                <a:lnTo>
                  <a:pt x="4596578" y="0"/>
                </a:lnTo>
                <a:lnTo>
                  <a:pt x="4596578" y="5943153"/>
                </a:lnTo>
                <a:lnTo>
                  <a:pt x="0" y="5943153"/>
                </a:lnTo>
                <a:lnTo>
                  <a:pt x="0" y="0"/>
                </a:lnTo>
                <a:close/>
              </a:path>
            </a:pathLst>
          </a:custGeom>
          <a:blipFill>
            <a:blip r:embed="rId6"/>
            <a:stretch>
              <a:fillRect/>
            </a:stretch>
          </a:blipFill>
        </p:spPr>
      </p:sp>
      <p:sp>
        <p:nvSpPr>
          <p:cNvPr id="9" name="TextBox 9"/>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Multithreaded servers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16872140" y="1464854"/>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4">
              <a:alphaModFix amt="71000"/>
            </a:blip>
            <a:stretch>
              <a:fillRect/>
            </a:stretch>
          </a:blipFill>
        </p:spPr>
      </p:sp>
      <p:sp>
        <p:nvSpPr>
          <p:cNvPr id="7" name="TextBox 7"/>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Các vấn đề khi sử dụng multithread</a:t>
            </a:r>
          </a:p>
        </p:txBody>
      </p:sp>
      <p:graphicFrame>
        <p:nvGraphicFramePr>
          <p:cNvPr id="9" name="Table 8">
            <a:extLst>
              <a:ext uri="{FF2B5EF4-FFF2-40B4-BE49-F238E27FC236}">
                <a16:creationId xmlns:a16="http://schemas.microsoft.com/office/drawing/2014/main" id="{EAC86A5B-3C26-4643-BDBC-A129472F8305}"/>
              </a:ext>
            </a:extLst>
          </p:cNvPr>
          <p:cNvGraphicFramePr>
            <a:graphicFrameLocks noGrp="1"/>
          </p:cNvGraphicFramePr>
          <p:nvPr>
            <p:extLst>
              <p:ext uri="{D42A27DB-BD31-4B8C-83A1-F6EECF244321}">
                <p14:modId xmlns:p14="http://schemas.microsoft.com/office/powerpoint/2010/main" val="642838466"/>
              </p:ext>
            </p:extLst>
          </p:nvPr>
        </p:nvGraphicFramePr>
        <p:xfrm>
          <a:off x="1371600" y="2324099"/>
          <a:ext cx="14935200" cy="7179629"/>
        </p:xfrm>
        <a:graphic>
          <a:graphicData uri="http://schemas.openxmlformats.org/drawingml/2006/table">
            <a:tbl>
              <a:tblPr/>
              <a:tblGrid>
                <a:gridCol w="3434297">
                  <a:extLst>
                    <a:ext uri="{9D8B030D-6E8A-4147-A177-3AD203B41FA5}">
                      <a16:colId xmlns:a16="http://schemas.microsoft.com/office/drawing/2014/main" val="1080396038"/>
                    </a:ext>
                  </a:extLst>
                </a:gridCol>
                <a:gridCol w="6522503">
                  <a:extLst>
                    <a:ext uri="{9D8B030D-6E8A-4147-A177-3AD203B41FA5}">
                      <a16:colId xmlns:a16="http://schemas.microsoft.com/office/drawing/2014/main" val="536420691"/>
                    </a:ext>
                  </a:extLst>
                </a:gridCol>
                <a:gridCol w="4978400">
                  <a:extLst>
                    <a:ext uri="{9D8B030D-6E8A-4147-A177-3AD203B41FA5}">
                      <a16:colId xmlns:a16="http://schemas.microsoft.com/office/drawing/2014/main" val="1310315329"/>
                    </a:ext>
                  </a:extLst>
                </a:gridCol>
              </a:tblGrid>
              <a:tr h="282533">
                <a:tc>
                  <a:txBody>
                    <a:bodyPr/>
                    <a:lstStyle/>
                    <a:p>
                      <a:r>
                        <a:rPr lang="en-US" sz="1600" b="1">
                          <a:latin typeface="Roboto Slab" panose="020B0604020202020204" charset="0"/>
                          <a:ea typeface="Roboto Slab" panose="020B0604020202020204" charset="0"/>
                        </a:rPr>
                        <a:t>Vấn đề</a:t>
                      </a:r>
                      <a:endParaRPr lang="en-US" sz="1600">
                        <a:latin typeface="Roboto Slab" panose="020B0604020202020204" charset="0"/>
                        <a:ea typeface="Roboto Slab" panose="020B0604020202020204" charset="0"/>
                      </a:endParaRP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b="1" dirty="0">
                          <a:latin typeface="Roboto Slab" panose="020B0604020202020204" charset="0"/>
                          <a:ea typeface="Roboto Slab" panose="020B0604020202020204" charset="0"/>
                        </a:rPr>
                        <a:t>Mô tả</a:t>
                      </a:r>
                      <a:endParaRPr lang="vi-VN" sz="1600" dirty="0">
                        <a:latin typeface="Roboto Slab" panose="020B0604020202020204" charset="0"/>
                        <a:ea typeface="Roboto Slab" panose="020B0604020202020204" charset="0"/>
                      </a:endParaRP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a:latin typeface="Roboto Slab" panose="020B0604020202020204" charset="0"/>
                          <a:ea typeface="Roboto Slab" panose="020B0604020202020204" charset="0"/>
                        </a:rPr>
                        <a:t>Giải pháp đề xuất</a:t>
                      </a:r>
                      <a:endParaRPr lang="en-US" sz="1600">
                        <a:latin typeface="Roboto Slab" panose="020B0604020202020204" charset="0"/>
                        <a:ea typeface="Roboto Slab" panose="020B0604020202020204" charset="0"/>
                      </a:endParaRP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2875222"/>
                  </a:ext>
                </a:extLst>
              </a:tr>
              <a:tr h="759443">
                <a:tc>
                  <a:txBody>
                    <a:bodyPr/>
                    <a:lstStyle/>
                    <a:p>
                      <a:r>
                        <a:rPr lang="en-US" sz="1600">
                          <a:latin typeface="Roboto Slab" panose="020B0604020202020204" charset="0"/>
                          <a:ea typeface="Roboto Slab" panose="020B0604020202020204" charset="0"/>
                        </a:rPr>
                        <a:t>Race Condition</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Roboto Slab" panose="020B0604020202020204" charset="0"/>
                          <a:ea typeface="Roboto Slab" panose="020B0604020202020204" charset="0"/>
                        </a:rPr>
                        <a:t>Nhiều thread truy cập/ghi dữ liệu đồng thời gây ra kết quả sai</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Roboto Slab" panose="020B0604020202020204" charset="0"/>
                          <a:ea typeface="Roboto Slab" panose="020B0604020202020204" charset="0"/>
                        </a:rPr>
                        <a:t>Dùng lock (mutex, atomic), kiểm soát truy cập tài nguyên dùng chung</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007083"/>
                  </a:ext>
                </a:extLst>
              </a:tr>
              <a:tr h="531993">
                <a:tc>
                  <a:txBody>
                    <a:bodyPr/>
                    <a:lstStyle/>
                    <a:p>
                      <a:r>
                        <a:rPr lang="en-US" sz="1600" dirty="0">
                          <a:latin typeface="Roboto Slab" panose="020B0604020202020204" charset="0"/>
                          <a:ea typeface="Roboto Slab" panose="020B0604020202020204" charset="0"/>
                        </a:rPr>
                        <a:t>Deadlock</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Roboto Slab" panose="020B0604020202020204" charset="0"/>
                          <a:ea typeface="Roboto Slab" panose="020B0604020202020204" charset="0"/>
                        </a:rPr>
                        <a:t>Các thread chờ nhau giữ tài nguyên, gây treo hệ thống</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Roboto Slab" panose="020B0604020202020204" charset="0"/>
                          <a:ea typeface="Roboto Slab" panose="020B0604020202020204" charset="0"/>
                        </a:rPr>
                        <a:t>Thiết kế thứ tự cấp phát lock, đặt timeout khi chờ lock</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8518889"/>
                  </a:ext>
                </a:extLst>
              </a:tr>
              <a:tr h="759443">
                <a:tc>
                  <a:txBody>
                    <a:bodyPr/>
                    <a:lstStyle/>
                    <a:p>
                      <a:r>
                        <a:rPr lang="en-US" sz="1600">
                          <a:latin typeface="Roboto Slab" panose="020B0604020202020204" charset="0"/>
                          <a:ea typeface="Roboto Slab" panose="020B0604020202020204" charset="0"/>
                        </a:rPr>
                        <a:t>Livelock</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a:latin typeface="Roboto Slab" panose="020B0604020202020204" charset="0"/>
                          <a:ea typeface="Roboto Slab" panose="020B0604020202020204" charset="0"/>
                        </a:rPr>
                        <a:t>Các thread liên tục nhường nhau, không hoàn thành công việc</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a:latin typeface="Roboto Slab" panose="020B0604020202020204" charset="0"/>
                          <a:ea typeface="Roboto Slab" panose="020B0604020202020204" charset="0"/>
                        </a:rPr>
                        <a:t>Giới hạn số lần retry hoặc dùng cơ chế ngẫu nhiên để thoát</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4764647"/>
                  </a:ext>
                </a:extLst>
              </a:tr>
              <a:tr h="517009">
                <a:tc>
                  <a:txBody>
                    <a:bodyPr/>
                    <a:lstStyle/>
                    <a:p>
                      <a:r>
                        <a:rPr lang="en-US" sz="1600" dirty="0">
                          <a:latin typeface="Roboto Slab" panose="020B0604020202020204" charset="0"/>
                          <a:ea typeface="Roboto Slab" panose="020B0604020202020204" charset="0"/>
                        </a:rPr>
                        <a:t>Thread Starvation</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dirty="0">
                          <a:latin typeface="Roboto Slab" panose="020B0604020202020204" charset="0"/>
                          <a:ea typeface="Roboto Slab" panose="020B0604020202020204" charset="0"/>
                        </a:rPr>
                        <a:t>Một số thread không bao giờ được cấp CPU hoặc lock</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a:latin typeface="Roboto Slab" panose="020B0604020202020204" charset="0"/>
                          <a:ea typeface="Roboto Slab" panose="020B0604020202020204" charset="0"/>
                        </a:rPr>
                        <a:t>Dùng cơ chế lập lịch công bằng, ưu tiên hợp lý</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535936"/>
                  </a:ext>
                </a:extLst>
              </a:tr>
              <a:tr h="759443">
                <a:tc>
                  <a:txBody>
                    <a:bodyPr/>
                    <a:lstStyle/>
                    <a:p>
                      <a:r>
                        <a:rPr lang="en-US" sz="1600">
                          <a:latin typeface="Roboto Slab" panose="020B0604020202020204" charset="0"/>
                          <a:ea typeface="Roboto Slab" panose="020B0604020202020204" charset="0"/>
                        </a:rPr>
                        <a:t>Synchronization Overhead</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Roboto Slab" panose="020B0604020202020204" charset="0"/>
                          <a:ea typeface="Roboto Slab" panose="020B0604020202020204" charset="0"/>
                        </a:rPr>
                        <a:t>Dùng nhiều khóa làm giảm hiệu năng</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a:latin typeface="Roboto Slab" panose="020B0604020202020204" charset="0"/>
                          <a:ea typeface="Roboto Slab" panose="020B0604020202020204" charset="0"/>
                        </a:rPr>
                        <a:t>Tối ưu vùng đồng bộ (critical section), dùng cấu trúc đồng bộ hiệu quả</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7997854"/>
                  </a:ext>
                </a:extLst>
              </a:tr>
              <a:tr h="759443">
                <a:tc>
                  <a:txBody>
                    <a:bodyPr/>
                    <a:lstStyle/>
                    <a:p>
                      <a:r>
                        <a:rPr lang="en-US" sz="1600">
                          <a:latin typeface="Roboto Slab" panose="020B0604020202020204" charset="0"/>
                          <a:ea typeface="Roboto Slab" panose="020B0604020202020204" charset="0"/>
                        </a:rPr>
                        <a:t>Thread Safety</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Roboto Slab" panose="020B0604020202020204" charset="0"/>
                          <a:ea typeface="Roboto Slab" panose="020B0604020202020204" charset="0"/>
                        </a:rPr>
                        <a:t>Dùng các cấu trúc dữ liệu không an toàn gây lỗi</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Roboto Slab" panose="020B0604020202020204" charset="0"/>
                          <a:ea typeface="Roboto Slab" panose="020B0604020202020204" charset="0"/>
                        </a:rPr>
                        <a:t>Sử dụng cấu trúc thread-safe (ConcurrentHashMap, Atomic, ...)</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5851053"/>
                  </a:ext>
                </a:extLst>
              </a:tr>
              <a:tr h="759443">
                <a:tc>
                  <a:txBody>
                    <a:bodyPr/>
                    <a:lstStyle/>
                    <a:p>
                      <a:r>
                        <a:rPr lang="en-US" sz="1600">
                          <a:latin typeface="Roboto Slab" panose="020B0604020202020204" charset="0"/>
                          <a:ea typeface="Roboto Slab" panose="020B0604020202020204" charset="0"/>
                        </a:rPr>
                        <a:t>Khó debug lỗi concurrency</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Roboto Slab" panose="020B0604020202020204" charset="0"/>
                          <a:ea typeface="Roboto Slab" panose="020B0604020202020204" charset="0"/>
                        </a:rPr>
                        <a:t>Lỗi ngẫu nhiên khó tái hiện, gây mất thời gian sửa lỗi</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a:latin typeface="Roboto Slab" panose="020B0604020202020204" charset="0"/>
                          <a:ea typeface="Roboto Slab" panose="020B0604020202020204" charset="0"/>
                        </a:rPr>
                        <a:t>Dùng logging chi tiết, công cụ phân tích luồng, đơn vị hóa tác vụ</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2208823"/>
                  </a:ext>
                </a:extLst>
              </a:tr>
              <a:tr h="759443">
                <a:tc>
                  <a:txBody>
                    <a:bodyPr/>
                    <a:lstStyle/>
                    <a:p>
                      <a:r>
                        <a:rPr lang="en-US" sz="1600">
                          <a:latin typeface="Roboto Slab" panose="020B0604020202020204" charset="0"/>
                          <a:ea typeface="Roboto Slab" panose="020B0604020202020204" charset="0"/>
                        </a:rPr>
                        <a:t>Không đồng bộ giữa các node</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Roboto Slab" panose="020B0604020202020204" charset="0"/>
                          <a:ea typeface="Roboto Slab" panose="020B0604020202020204" charset="0"/>
                        </a:rPr>
                        <a:t>Truy cập tài nguyên phân tán không đồng bộ gây mất nhất quán</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Roboto Slab" panose="020B0604020202020204" charset="0"/>
                          <a:ea typeface="Roboto Slab" panose="020B0604020202020204" charset="0"/>
                        </a:rPr>
                        <a:t>Dùng distributed lock (Redis lock, Zookeeper, etcd), thiết kế giao thức rõ ràng</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5382859"/>
                  </a:ext>
                </a:extLst>
              </a:tr>
              <a:tr h="531993">
                <a:tc>
                  <a:txBody>
                    <a:bodyPr/>
                    <a:lstStyle/>
                    <a:p>
                      <a:r>
                        <a:rPr lang="en-US" sz="1600">
                          <a:latin typeface="Roboto Slab" panose="020B0604020202020204" charset="0"/>
                          <a:ea typeface="Roboto Slab" panose="020B0604020202020204" charset="0"/>
                        </a:rPr>
                        <a:t>Tài nguyên bị cạn kiệt (Exhaust)</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Roboto Slab" panose="020B0604020202020204" charset="0"/>
                          <a:ea typeface="Roboto Slab" panose="020B0604020202020204" charset="0"/>
                        </a:rPr>
                        <a:t>Tạo quá nhiều thread gây quá tải CPU, RAM hoặc file/socket</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Roboto Slab" panose="020B0604020202020204" charset="0"/>
                          <a:ea typeface="Roboto Slab" panose="020B0604020202020204" charset="0"/>
                        </a:rPr>
                        <a:t>Dùng thread pool, giới hạn số lượng thread tối đa</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4632231"/>
                  </a:ext>
                </a:extLst>
              </a:tr>
              <a:tr h="759443">
                <a:tc>
                  <a:txBody>
                    <a:bodyPr/>
                    <a:lstStyle/>
                    <a:p>
                      <a:r>
                        <a:rPr lang="en-US" sz="1600" dirty="0" err="1">
                          <a:latin typeface="Roboto Slab" panose="020B0604020202020204" charset="0"/>
                          <a:ea typeface="Roboto Slab" panose="020B0604020202020204" charset="0"/>
                        </a:rPr>
                        <a:t>Thứ</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tự</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thực</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thi</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không</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xác</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định</a:t>
                      </a:r>
                      <a:endParaRPr lang="en-US" sz="1600" dirty="0">
                        <a:latin typeface="Roboto Slab" panose="020B0604020202020204" charset="0"/>
                        <a:ea typeface="Roboto Slab" panose="020B0604020202020204" charset="0"/>
                      </a:endParaRP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Roboto Slab" panose="020B0604020202020204" charset="0"/>
                          <a:ea typeface="Roboto Slab" panose="020B0604020202020204" charset="0"/>
                        </a:rPr>
                        <a:t>Kết quả phụ thuộc vào thứ tự luồng, gây lỗi logic không ổn định</a:t>
                      </a: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latin typeface="Roboto Slab" panose="020B0604020202020204" charset="0"/>
                          <a:ea typeface="Roboto Slab" panose="020B0604020202020204" charset="0"/>
                        </a:rPr>
                        <a:t>Viết</a:t>
                      </a:r>
                      <a:r>
                        <a:rPr lang="en-US" sz="1600" dirty="0">
                          <a:latin typeface="Roboto Slab" panose="020B0604020202020204" charset="0"/>
                          <a:ea typeface="Roboto Slab" panose="020B0604020202020204" charset="0"/>
                        </a:rPr>
                        <a:t> code </a:t>
                      </a:r>
                      <a:r>
                        <a:rPr lang="en-US" sz="1600" dirty="0" err="1">
                          <a:latin typeface="Roboto Slab" panose="020B0604020202020204" charset="0"/>
                          <a:ea typeface="Roboto Slab" panose="020B0604020202020204" charset="0"/>
                        </a:rPr>
                        <a:t>không</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phụ</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thuộc</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thứ</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tự</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kiểm</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tra</a:t>
                      </a:r>
                      <a:r>
                        <a:rPr lang="en-US" sz="1600" dirty="0">
                          <a:latin typeface="Roboto Slab" panose="020B0604020202020204" charset="0"/>
                          <a:ea typeface="Roboto Slab" panose="020B0604020202020204" charset="0"/>
                        </a:rPr>
                        <a:t> logic </a:t>
                      </a:r>
                      <a:r>
                        <a:rPr lang="en-US" sz="1600" dirty="0" err="1">
                          <a:latin typeface="Roboto Slab" panose="020B0604020202020204" charset="0"/>
                          <a:ea typeface="Roboto Slab" panose="020B0604020202020204" charset="0"/>
                        </a:rPr>
                        <a:t>rõ</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ràng</a:t>
                      </a:r>
                      <a:endParaRPr lang="en-US" sz="1600" dirty="0">
                        <a:latin typeface="Roboto Slab" panose="020B0604020202020204" charset="0"/>
                        <a:ea typeface="Roboto Slab" panose="020B0604020202020204" charset="0"/>
                      </a:endParaRPr>
                    </a:p>
                  </a:txBody>
                  <a:tcPr marL="32328" marR="32328" marT="16164" marB="16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625263"/>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3164131" y="324860"/>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16872140" y="1464854"/>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4">
              <a:alphaModFix amt="71000"/>
            </a:blip>
            <a:stretch>
              <a:fillRect/>
            </a:stretch>
          </a:blipFill>
        </p:spPr>
      </p:sp>
      <p:sp>
        <p:nvSpPr>
          <p:cNvPr id="7" name="TextBox 7"/>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dirty="0">
                <a:solidFill>
                  <a:srgbClr val="F0F7FE"/>
                </a:solidFill>
                <a:latin typeface="Roboto Slab Bold"/>
                <a:ea typeface="Roboto Slab Bold"/>
                <a:cs typeface="Roboto Slab Bold"/>
                <a:sym typeface="Roboto Slab Bold"/>
              </a:rPr>
              <a:t>Multithreaded vs Single-Threaded</a:t>
            </a:r>
          </a:p>
        </p:txBody>
      </p:sp>
      <p:graphicFrame>
        <p:nvGraphicFramePr>
          <p:cNvPr id="9" name="Table 8">
            <a:extLst>
              <a:ext uri="{FF2B5EF4-FFF2-40B4-BE49-F238E27FC236}">
                <a16:creationId xmlns:a16="http://schemas.microsoft.com/office/drawing/2014/main" id="{132816C5-16FD-41AC-94F4-AC9A3A11D39D}"/>
              </a:ext>
            </a:extLst>
          </p:cNvPr>
          <p:cNvGraphicFramePr>
            <a:graphicFrameLocks noGrp="1"/>
          </p:cNvGraphicFramePr>
          <p:nvPr>
            <p:extLst>
              <p:ext uri="{D42A27DB-BD31-4B8C-83A1-F6EECF244321}">
                <p14:modId xmlns:p14="http://schemas.microsoft.com/office/powerpoint/2010/main" val="2334542456"/>
              </p:ext>
            </p:extLst>
          </p:nvPr>
        </p:nvGraphicFramePr>
        <p:xfrm>
          <a:off x="990600" y="2139606"/>
          <a:ext cx="15392400" cy="7575895"/>
        </p:xfrm>
        <a:graphic>
          <a:graphicData uri="http://schemas.openxmlformats.org/drawingml/2006/table">
            <a:tbl>
              <a:tblPr/>
              <a:tblGrid>
                <a:gridCol w="3976942">
                  <a:extLst>
                    <a:ext uri="{9D8B030D-6E8A-4147-A177-3AD203B41FA5}">
                      <a16:colId xmlns:a16="http://schemas.microsoft.com/office/drawing/2014/main" val="1277084548"/>
                    </a:ext>
                  </a:extLst>
                </a:gridCol>
                <a:gridCol w="6284658">
                  <a:extLst>
                    <a:ext uri="{9D8B030D-6E8A-4147-A177-3AD203B41FA5}">
                      <a16:colId xmlns:a16="http://schemas.microsoft.com/office/drawing/2014/main" val="1026150888"/>
                    </a:ext>
                  </a:extLst>
                </a:gridCol>
                <a:gridCol w="5130800">
                  <a:extLst>
                    <a:ext uri="{9D8B030D-6E8A-4147-A177-3AD203B41FA5}">
                      <a16:colId xmlns:a16="http://schemas.microsoft.com/office/drawing/2014/main" val="2423232978"/>
                    </a:ext>
                  </a:extLst>
                </a:gridCol>
              </a:tblGrid>
              <a:tr h="340490">
                <a:tc>
                  <a:txBody>
                    <a:bodyPr/>
                    <a:lstStyle/>
                    <a:p>
                      <a:r>
                        <a:rPr lang="en-US" sz="1600" b="1">
                          <a:latin typeface="Roboto Slab" panose="020B0604020202020204" charset="0"/>
                          <a:ea typeface="Roboto Slab" panose="020B0604020202020204" charset="0"/>
                        </a:rPr>
                        <a:t>Tiêu chí</a:t>
                      </a:r>
                      <a:endParaRPr lang="en-US" sz="1600">
                        <a:latin typeface="Roboto Slab" panose="020B0604020202020204" charset="0"/>
                        <a:ea typeface="Roboto Slab" panose="020B0604020202020204" charset="0"/>
                      </a:endParaRP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a:latin typeface="Roboto Slab" panose="020B0604020202020204" charset="0"/>
                          <a:ea typeface="Roboto Slab" panose="020B0604020202020204" charset="0"/>
                        </a:rPr>
                        <a:t>Multithreaded</a:t>
                      </a:r>
                      <a:endParaRPr lang="en-US" sz="1600">
                        <a:latin typeface="Roboto Slab" panose="020B0604020202020204" charset="0"/>
                        <a:ea typeface="Roboto Slab" panose="020B0604020202020204" charset="0"/>
                      </a:endParaRP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dirty="0">
                          <a:latin typeface="Roboto Slab" panose="020B0604020202020204" charset="0"/>
                          <a:ea typeface="Roboto Slab" panose="020B0604020202020204" charset="0"/>
                        </a:rPr>
                        <a:t>Single-threaded</a:t>
                      </a:r>
                      <a:endParaRPr lang="en-US" sz="1600" dirty="0">
                        <a:latin typeface="Roboto Slab" panose="020B0604020202020204" charset="0"/>
                        <a:ea typeface="Roboto Slab" panose="020B0604020202020204" charset="0"/>
                      </a:endParaRP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1294740"/>
                  </a:ext>
                </a:extLst>
              </a:tr>
              <a:tr h="851224">
                <a:tc>
                  <a:txBody>
                    <a:bodyPr/>
                    <a:lstStyle/>
                    <a:p>
                      <a:r>
                        <a:rPr lang="vi-VN" sz="1600" b="1" dirty="0">
                          <a:latin typeface="Roboto Slab" panose="020B0604020202020204" charset="0"/>
                          <a:ea typeface="Roboto Slab" panose="020B0604020202020204" charset="0"/>
                        </a:rPr>
                        <a:t>Số lượng luồng thực thi</a:t>
                      </a:r>
                      <a:endParaRPr lang="vi-VN" sz="1600" dirty="0">
                        <a:latin typeface="Roboto Slab" panose="020B0604020202020204" charset="0"/>
                        <a:ea typeface="Roboto Slab" panose="020B0604020202020204" charset="0"/>
                      </a:endParaRP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latin typeface="Roboto Slab" panose="020B0604020202020204" charset="0"/>
                          <a:ea typeface="Roboto Slab" panose="020B0604020202020204" charset="0"/>
                        </a:rPr>
                        <a:t>Nhiều</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luồng</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chạy</a:t>
                      </a:r>
                      <a:r>
                        <a:rPr lang="en-US" sz="1600" dirty="0">
                          <a:latin typeface="Roboto Slab" panose="020B0604020202020204" charset="0"/>
                          <a:ea typeface="Roboto Slab" panose="020B0604020202020204" charset="0"/>
                        </a:rPr>
                        <a:t> song </a:t>
                      </a:r>
                      <a:r>
                        <a:rPr lang="en-US" sz="1600" dirty="0" err="1">
                          <a:latin typeface="Roboto Slab" panose="020B0604020202020204" charset="0"/>
                          <a:ea typeface="Roboto Slab" panose="020B0604020202020204" charset="0"/>
                        </a:rPr>
                        <a:t>song</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trong</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cùng</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một</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tiến</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trình</a:t>
                      </a:r>
                      <a:endParaRPr lang="en-US" sz="1600" dirty="0">
                        <a:latin typeface="Roboto Slab" panose="020B0604020202020204" charset="0"/>
                        <a:ea typeface="Roboto Slab" panose="020B0604020202020204" charset="0"/>
                      </a:endParaRP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Roboto Slab" panose="020B0604020202020204" charset="0"/>
                          <a:ea typeface="Roboto Slab" panose="020B0604020202020204" charset="0"/>
                        </a:rPr>
                        <a:t>Chỉ một luồng thực thi duy nhất</a:t>
                      </a: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2825531"/>
                  </a:ext>
                </a:extLst>
              </a:tr>
              <a:tr h="595857">
                <a:tc>
                  <a:txBody>
                    <a:bodyPr/>
                    <a:lstStyle/>
                    <a:p>
                      <a:r>
                        <a:rPr lang="en-US" sz="1600" b="1" dirty="0" err="1">
                          <a:latin typeface="Roboto Slab" panose="020B0604020202020204" charset="0"/>
                          <a:ea typeface="Roboto Slab" panose="020B0604020202020204" charset="0"/>
                        </a:rPr>
                        <a:t>Khả</a:t>
                      </a:r>
                      <a:r>
                        <a:rPr lang="en-US" sz="1600" b="1" dirty="0">
                          <a:latin typeface="Roboto Slab" panose="020B0604020202020204" charset="0"/>
                          <a:ea typeface="Roboto Slab" panose="020B0604020202020204" charset="0"/>
                        </a:rPr>
                        <a:t> </a:t>
                      </a:r>
                      <a:r>
                        <a:rPr lang="en-US" sz="1600" b="1" dirty="0" err="1">
                          <a:latin typeface="Roboto Slab" panose="020B0604020202020204" charset="0"/>
                          <a:ea typeface="Roboto Slab" panose="020B0604020202020204" charset="0"/>
                        </a:rPr>
                        <a:t>năng</a:t>
                      </a:r>
                      <a:r>
                        <a:rPr lang="en-US" sz="1600" b="1" dirty="0">
                          <a:latin typeface="Roboto Slab" panose="020B0604020202020204" charset="0"/>
                          <a:ea typeface="Roboto Slab" panose="020B0604020202020204" charset="0"/>
                        </a:rPr>
                        <a:t> </a:t>
                      </a:r>
                      <a:r>
                        <a:rPr lang="en-US" sz="1600" b="1" dirty="0" err="1">
                          <a:latin typeface="Roboto Slab" panose="020B0604020202020204" charset="0"/>
                          <a:ea typeface="Roboto Slab" panose="020B0604020202020204" charset="0"/>
                        </a:rPr>
                        <a:t>xử</a:t>
                      </a:r>
                      <a:r>
                        <a:rPr lang="en-US" sz="1600" b="1" dirty="0">
                          <a:latin typeface="Roboto Slab" panose="020B0604020202020204" charset="0"/>
                          <a:ea typeface="Roboto Slab" panose="020B0604020202020204" charset="0"/>
                        </a:rPr>
                        <a:t> </a:t>
                      </a:r>
                      <a:r>
                        <a:rPr lang="en-US" sz="1600" b="1" dirty="0" err="1">
                          <a:latin typeface="Roboto Slab" panose="020B0604020202020204" charset="0"/>
                          <a:ea typeface="Roboto Slab" panose="020B0604020202020204" charset="0"/>
                        </a:rPr>
                        <a:t>lý</a:t>
                      </a:r>
                      <a:r>
                        <a:rPr lang="en-US" sz="1600" b="1" dirty="0">
                          <a:latin typeface="Roboto Slab" panose="020B0604020202020204" charset="0"/>
                          <a:ea typeface="Roboto Slab" panose="020B0604020202020204" charset="0"/>
                        </a:rPr>
                        <a:t> song </a:t>
                      </a:r>
                      <a:r>
                        <a:rPr lang="en-US" sz="1600" b="1" dirty="0" err="1">
                          <a:latin typeface="Roboto Slab" panose="020B0604020202020204" charset="0"/>
                          <a:ea typeface="Roboto Slab" panose="020B0604020202020204" charset="0"/>
                        </a:rPr>
                        <a:t>song</a:t>
                      </a:r>
                      <a:endParaRPr lang="en-US" sz="1600" dirty="0">
                        <a:latin typeface="Roboto Slab" panose="020B0604020202020204" charset="0"/>
                        <a:ea typeface="Roboto Slab" panose="020B0604020202020204" charset="0"/>
                      </a:endParaRP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Roboto Slab" panose="020B0604020202020204" charset="0"/>
                          <a:ea typeface="Roboto Slab" panose="020B0604020202020204" charset="0"/>
                        </a:rPr>
                        <a:t>Cao – có thể xử lý nhiều tác vụ cùng lúc</a:t>
                      </a: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Roboto Slab" panose="020B0604020202020204" charset="0"/>
                          <a:ea typeface="Roboto Slab" panose="020B0604020202020204" charset="0"/>
                        </a:rPr>
                        <a:t>Thấp – xử lý tuần tự từng tác vụ</a:t>
                      </a: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1687112"/>
                  </a:ext>
                </a:extLst>
              </a:tr>
              <a:tr h="851224">
                <a:tc>
                  <a:txBody>
                    <a:bodyPr/>
                    <a:lstStyle/>
                    <a:p>
                      <a:r>
                        <a:rPr lang="en-US" sz="1600" b="1" dirty="0" err="1">
                          <a:latin typeface="Roboto Slab" panose="020B0604020202020204" charset="0"/>
                          <a:ea typeface="Roboto Slab" panose="020B0604020202020204" charset="0"/>
                        </a:rPr>
                        <a:t>Hiệu</a:t>
                      </a:r>
                      <a:r>
                        <a:rPr lang="en-US" sz="1600" b="1" dirty="0">
                          <a:latin typeface="Roboto Slab" panose="020B0604020202020204" charset="0"/>
                          <a:ea typeface="Roboto Slab" panose="020B0604020202020204" charset="0"/>
                        </a:rPr>
                        <a:t> </a:t>
                      </a:r>
                      <a:r>
                        <a:rPr lang="en-US" sz="1600" b="1" dirty="0" err="1">
                          <a:latin typeface="Roboto Slab" panose="020B0604020202020204" charset="0"/>
                          <a:ea typeface="Roboto Slab" panose="020B0604020202020204" charset="0"/>
                        </a:rPr>
                        <a:t>suất</a:t>
                      </a:r>
                      <a:r>
                        <a:rPr lang="en-US" sz="1600" b="1" dirty="0">
                          <a:latin typeface="Roboto Slab" panose="020B0604020202020204" charset="0"/>
                          <a:ea typeface="Roboto Slab" panose="020B0604020202020204" charset="0"/>
                        </a:rPr>
                        <a:t> </a:t>
                      </a:r>
                      <a:r>
                        <a:rPr lang="en-US" sz="1600" b="1" dirty="0" err="1">
                          <a:latin typeface="Roboto Slab" panose="020B0604020202020204" charset="0"/>
                          <a:ea typeface="Roboto Slab" panose="020B0604020202020204" charset="0"/>
                        </a:rPr>
                        <a:t>trên</a:t>
                      </a:r>
                      <a:r>
                        <a:rPr lang="en-US" sz="1600" b="1" dirty="0">
                          <a:latin typeface="Roboto Slab" panose="020B0604020202020204" charset="0"/>
                          <a:ea typeface="Roboto Slab" panose="020B0604020202020204" charset="0"/>
                        </a:rPr>
                        <a:t> </a:t>
                      </a:r>
                      <a:r>
                        <a:rPr lang="en-US" sz="1600" b="1" dirty="0" err="1">
                          <a:latin typeface="Roboto Slab" panose="020B0604020202020204" charset="0"/>
                          <a:ea typeface="Roboto Slab" panose="020B0604020202020204" charset="0"/>
                        </a:rPr>
                        <a:t>hệ</a:t>
                      </a:r>
                      <a:r>
                        <a:rPr lang="en-US" sz="1600" b="1" dirty="0">
                          <a:latin typeface="Roboto Slab" panose="020B0604020202020204" charset="0"/>
                          <a:ea typeface="Roboto Slab" panose="020B0604020202020204" charset="0"/>
                        </a:rPr>
                        <a:t> </a:t>
                      </a:r>
                      <a:r>
                        <a:rPr lang="en-US" sz="1600" b="1" dirty="0" err="1">
                          <a:latin typeface="Roboto Slab" panose="020B0604020202020204" charset="0"/>
                          <a:ea typeface="Roboto Slab" panose="020B0604020202020204" charset="0"/>
                        </a:rPr>
                        <a:t>thống</a:t>
                      </a:r>
                      <a:r>
                        <a:rPr lang="en-US" sz="1600" b="1" dirty="0">
                          <a:latin typeface="Roboto Slab" panose="020B0604020202020204" charset="0"/>
                          <a:ea typeface="Roboto Slab" panose="020B0604020202020204" charset="0"/>
                        </a:rPr>
                        <a:t> </a:t>
                      </a:r>
                      <a:r>
                        <a:rPr lang="en-US" sz="1600" b="1" dirty="0" err="1">
                          <a:latin typeface="Roboto Slab" panose="020B0604020202020204" charset="0"/>
                          <a:ea typeface="Roboto Slab" panose="020B0604020202020204" charset="0"/>
                        </a:rPr>
                        <a:t>nhiều</a:t>
                      </a:r>
                      <a:r>
                        <a:rPr lang="en-US" sz="1600" b="1" dirty="0">
                          <a:latin typeface="Roboto Slab" panose="020B0604020202020204" charset="0"/>
                          <a:ea typeface="Roboto Slab" panose="020B0604020202020204" charset="0"/>
                        </a:rPr>
                        <a:t> </a:t>
                      </a:r>
                      <a:r>
                        <a:rPr lang="en-US" sz="1600" b="1" dirty="0" err="1">
                          <a:latin typeface="Roboto Slab" panose="020B0604020202020204" charset="0"/>
                          <a:ea typeface="Roboto Slab" panose="020B0604020202020204" charset="0"/>
                        </a:rPr>
                        <a:t>nhân</a:t>
                      </a:r>
                      <a:r>
                        <a:rPr lang="en-US" sz="1600" b="1" dirty="0">
                          <a:latin typeface="Roboto Slab" panose="020B0604020202020204" charset="0"/>
                          <a:ea typeface="Roboto Slab" panose="020B0604020202020204" charset="0"/>
                        </a:rPr>
                        <a:t> CPU</a:t>
                      </a:r>
                      <a:endParaRPr lang="en-US" sz="1600" dirty="0">
                        <a:latin typeface="Roboto Slab" panose="020B0604020202020204" charset="0"/>
                        <a:ea typeface="Roboto Slab" panose="020B0604020202020204" charset="0"/>
                      </a:endParaRP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dirty="0">
                          <a:latin typeface="Roboto Slab" panose="020B0604020202020204" charset="0"/>
                          <a:ea typeface="Roboto Slab" panose="020B0604020202020204" charset="0"/>
                        </a:rPr>
                        <a:t>Tận dụng được đa nhân CPU hiệu quả</a:t>
                      </a: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a:latin typeface="Roboto Slab" panose="020B0604020202020204" charset="0"/>
                          <a:ea typeface="Roboto Slab" panose="020B0604020202020204" charset="0"/>
                        </a:rPr>
                        <a:t>Không tận dụng được khả năng song song phần cứng</a:t>
                      </a: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9854459"/>
                  </a:ext>
                </a:extLst>
              </a:tr>
              <a:tr h="851224">
                <a:tc>
                  <a:txBody>
                    <a:bodyPr/>
                    <a:lstStyle/>
                    <a:p>
                      <a:r>
                        <a:rPr lang="en-US" sz="1600" b="1" dirty="0" err="1">
                          <a:latin typeface="Roboto Slab" panose="020B0604020202020204" charset="0"/>
                          <a:ea typeface="Roboto Slab" panose="020B0604020202020204" charset="0"/>
                        </a:rPr>
                        <a:t>Thời</a:t>
                      </a:r>
                      <a:r>
                        <a:rPr lang="en-US" sz="1600" b="1" dirty="0">
                          <a:latin typeface="Roboto Slab" panose="020B0604020202020204" charset="0"/>
                          <a:ea typeface="Roboto Slab" panose="020B0604020202020204" charset="0"/>
                        </a:rPr>
                        <a:t> </a:t>
                      </a:r>
                      <a:r>
                        <a:rPr lang="en-US" sz="1600" b="1" dirty="0" err="1">
                          <a:latin typeface="Roboto Slab" panose="020B0604020202020204" charset="0"/>
                          <a:ea typeface="Roboto Slab" panose="020B0604020202020204" charset="0"/>
                        </a:rPr>
                        <a:t>gian</a:t>
                      </a:r>
                      <a:r>
                        <a:rPr lang="en-US" sz="1600" b="1" dirty="0">
                          <a:latin typeface="Roboto Slab" panose="020B0604020202020204" charset="0"/>
                          <a:ea typeface="Roboto Slab" panose="020B0604020202020204" charset="0"/>
                        </a:rPr>
                        <a:t> </a:t>
                      </a:r>
                      <a:r>
                        <a:rPr lang="en-US" sz="1600" b="1" dirty="0" err="1">
                          <a:latin typeface="Roboto Slab" panose="020B0604020202020204" charset="0"/>
                          <a:ea typeface="Roboto Slab" panose="020B0604020202020204" charset="0"/>
                        </a:rPr>
                        <a:t>phản</a:t>
                      </a:r>
                      <a:r>
                        <a:rPr lang="en-US" sz="1600" b="1" dirty="0">
                          <a:latin typeface="Roboto Slab" panose="020B0604020202020204" charset="0"/>
                          <a:ea typeface="Roboto Slab" panose="020B0604020202020204" charset="0"/>
                        </a:rPr>
                        <a:t> </a:t>
                      </a:r>
                      <a:r>
                        <a:rPr lang="en-US" sz="1600" b="1" dirty="0" err="1">
                          <a:latin typeface="Roboto Slab" panose="020B0604020202020204" charset="0"/>
                          <a:ea typeface="Roboto Slab" panose="020B0604020202020204" charset="0"/>
                        </a:rPr>
                        <a:t>hồi</a:t>
                      </a:r>
                      <a:endParaRPr lang="en-US" sz="1600" dirty="0">
                        <a:latin typeface="Roboto Slab" panose="020B0604020202020204" charset="0"/>
                        <a:ea typeface="Roboto Slab" panose="020B0604020202020204" charset="0"/>
                      </a:endParaRP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dirty="0">
                          <a:latin typeface="Roboto Slab" panose="020B0604020202020204" charset="0"/>
                          <a:ea typeface="Roboto Slab" panose="020B0604020202020204" charset="0"/>
                        </a:rPr>
                        <a:t>Nhanh hơn khi nhiều tác vụ cùng đến (ví dụ: nhiều request mạng)</a:t>
                      </a: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a:latin typeface="Roboto Slab" panose="020B0604020202020204" charset="0"/>
                          <a:ea typeface="Roboto Slab" panose="020B0604020202020204" charset="0"/>
                        </a:rPr>
                        <a:t>Chậm hơn do phải xử lý tuần tự</a:t>
                      </a: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5573935"/>
                  </a:ext>
                </a:extLst>
              </a:tr>
              <a:tr h="595857">
                <a:tc>
                  <a:txBody>
                    <a:bodyPr/>
                    <a:lstStyle/>
                    <a:p>
                      <a:r>
                        <a:rPr lang="en-US" sz="1600" b="1">
                          <a:latin typeface="Roboto Slab" panose="020B0604020202020204" charset="0"/>
                          <a:ea typeface="Roboto Slab" panose="020B0604020202020204" charset="0"/>
                        </a:rPr>
                        <a:t>Chia sẻ bộ nhớ</a:t>
                      </a:r>
                      <a:endParaRPr lang="en-US" sz="1600">
                        <a:latin typeface="Roboto Slab" panose="020B0604020202020204" charset="0"/>
                        <a:ea typeface="Roboto Slab" panose="020B0604020202020204" charset="0"/>
                      </a:endParaRP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Roboto Slab" panose="020B0604020202020204" charset="0"/>
                          <a:ea typeface="Roboto Slab" panose="020B0604020202020204" charset="0"/>
                        </a:rPr>
                        <a:t>Các luồng chia sẻ vùng nhớ chung (cùng tiến trình)</a:t>
                      </a: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Roboto Slab" panose="020B0604020202020204" charset="0"/>
                          <a:ea typeface="Roboto Slab" panose="020B0604020202020204" charset="0"/>
                        </a:rPr>
                        <a:t>Không cần chia sẻ bộ nhớ do chỉ có một luồng</a:t>
                      </a: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8350166"/>
                  </a:ext>
                </a:extLst>
              </a:tr>
              <a:tr h="595857">
                <a:tc>
                  <a:txBody>
                    <a:bodyPr/>
                    <a:lstStyle/>
                    <a:p>
                      <a:r>
                        <a:rPr lang="en-US" sz="1600" b="1">
                          <a:latin typeface="Roboto Slab" panose="020B0604020202020204" charset="0"/>
                          <a:ea typeface="Roboto Slab" panose="020B0604020202020204" charset="0"/>
                        </a:rPr>
                        <a:t>Chi phí tạo luồng</a:t>
                      </a:r>
                      <a:endParaRPr lang="en-US" sz="1600">
                        <a:latin typeface="Roboto Slab" panose="020B0604020202020204" charset="0"/>
                        <a:ea typeface="Roboto Slab" panose="020B0604020202020204" charset="0"/>
                      </a:endParaRP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a:latin typeface="Roboto Slab" panose="020B0604020202020204" charset="0"/>
                          <a:ea typeface="Roboto Slab" panose="020B0604020202020204" charset="0"/>
                        </a:rPr>
                        <a:t>Nhẹ, nhanh hơn so với tạo process</a:t>
                      </a: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a:latin typeface="Roboto Slab" panose="020B0604020202020204" charset="0"/>
                          <a:ea typeface="Roboto Slab" panose="020B0604020202020204" charset="0"/>
                        </a:rPr>
                        <a:t>Không cần tạo luồng – đơn giản hơn</a:t>
                      </a: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9006153"/>
                  </a:ext>
                </a:extLst>
              </a:tr>
              <a:tr h="595857">
                <a:tc>
                  <a:txBody>
                    <a:bodyPr/>
                    <a:lstStyle/>
                    <a:p>
                      <a:r>
                        <a:rPr lang="en-US" sz="1600" b="1">
                          <a:latin typeface="Roboto Slab" panose="020B0604020202020204" charset="0"/>
                          <a:ea typeface="Roboto Slab" panose="020B0604020202020204" charset="0"/>
                        </a:rPr>
                        <a:t>Khả năng xảy ra lỗi đồng bộ hóa</a:t>
                      </a:r>
                      <a:endParaRPr lang="en-US" sz="1600">
                        <a:latin typeface="Roboto Slab" panose="020B0604020202020204" charset="0"/>
                        <a:ea typeface="Roboto Slab" panose="020B0604020202020204" charset="0"/>
                      </a:endParaRP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Roboto Slab" panose="020B0604020202020204" charset="0"/>
                          <a:ea typeface="Roboto Slab" panose="020B0604020202020204" charset="0"/>
                        </a:rPr>
                        <a:t>Cao – cần kiểm soát race condition, deadlock, mutex</a:t>
                      </a: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Roboto Slab" panose="020B0604020202020204" charset="0"/>
                          <a:ea typeface="Roboto Slab" panose="020B0604020202020204" charset="0"/>
                        </a:rPr>
                        <a:t>Thấp – không có tranh chấp dữ liệu giữa luồng</a:t>
                      </a: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6471383"/>
                  </a:ext>
                </a:extLst>
              </a:tr>
              <a:tr h="595857">
                <a:tc>
                  <a:txBody>
                    <a:bodyPr/>
                    <a:lstStyle/>
                    <a:p>
                      <a:r>
                        <a:rPr lang="en-US" sz="1600" b="1">
                          <a:latin typeface="Roboto Slab" panose="020B0604020202020204" charset="0"/>
                          <a:ea typeface="Roboto Slab" panose="020B0604020202020204" charset="0"/>
                        </a:rPr>
                        <a:t>Phức tạp trong lập trình</a:t>
                      </a:r>
                      <a:endParaRPr lang="en-US" sz="1600">
                        <a:latin typeface="Roboto Slab" panose="020B0604020202020204" charset="0"/>
                        <a:ea typeface="Roboto Slab" panose="020B0604020202020204" charset="0"/>
                      </a:endParaRP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a:latin typeface="Roboto Slab" panose="020B0604020202020204" charset="0"/>
                          <a:ea typeface="Roboto Slab" panose="020B0604020202020204" charset="0"/>
                        </a:rPr>
                        <a:t>Cao hơn – cần xử lý đồng bộ, quản lý luồng</a:t>
                      </a: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a:latin typeface="Roboto Slab" panose="020B0604020202020204" charset="0"/>
                          <a:ea typeface="Roboto Slab" panose="020B0604020202020204" charset="0"/>
                        </a:rPr>
                        <a:t>Dễ lập trình hơn, logic rõ ràng hơn</a:t>
                      </a: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8090588"/>
                  </a:ext>
                </a:extLst>
              </a:tr>
              <a:tr h="851224">
                <a:tc>
                  <a:txBody>
                    <a:bodyPr/>
                    <a:lstStyle/>
                    <a:p>
                      <a:r>
                        <a:rPr lang="en-US" sz="1600" b="1">
                          <a:latin typeface="Roboto Slab" panose="020B0604020202020204" charset="0"/>
                          <a:ea typeface="Roboto Slab" panose="020B0604020202020204" charset="0"/>
                        </a:rPr>
                        <a:t>Ứng dụng phù hợp</a:t>
                      </a:r>
                      <a:endParaRPr lang="en-US" sz="1600">
                        <a:latin typeface="Roboto Slab" panose="020B0604020202020204" charset="0"/>
                        <a:ea typeface="Roboto Slab" panose="020B0604020202020204" charset="0"/>
                      </a:endParaRP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Roboto Slab" panose="020B0604020202020204" charset="0"/>
                          <a:ea typeface="Roboto Slab" panose="020B0604020202020204" charset="0"/>
                        </a:rPr>
                        <a:t>Web server, xử lý nhiều client đồng thời, tải cao</a:t>
                      </a: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a:latin typeface="Roboto Slab" panose="020B0604020202020204" charset="0"/>
                          <a:ea typeface="Roboto Slab" panose="020B0604020202020204" charset="0"/>
                        </a:rPr>
                        <a:t>Các tác vụ đơn giản, ít đồng thời (CLI tool, script nhỏ)</a:t>
                      </a: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0125428"/>
                  </a:ext>
                </a:extLst>
              </a:tr>
              <a:tr h="851224">
                <a:tc>
                  <a:txBody>
                    <a:bodyPr/>
                    <a:lstStyle/>
                    <a:p>
                      <a:r>
                        <a:rPr lang="en-US" sz="1600" b="1">
                          <a:latin typeface="Roboto Slab" panose="020B0604020202020204" charset="0"/>
                          <a:ea typeface="Roboto Slab" panose="020B0604020202020204" charset="0"/>
                        </a:rPr>
                        <a:t>Khả năng mở rộng (scalability)</a:t>
                      </a:r>
                      <a:endParaRPr lang="en-US" sz="1600">
                        <a:latin typeface="Roboto Slab" panose="020B0604020202020204" charset="0"/>
                        <a:ea typeface="Roboto Slab" panose="020B0604020202020204" charset="0"/>
                      </a:endParaRP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600">
                          <a:latin typeface="Roboto Slab" panose="020B0604020202020204" charset="0"/>
                          <a:ea typeface="Roboto Slab" panose="020B0604020202020204" charset="0"/>
                        </a:rPr>
                        <a:t>Tốt hơn, có thể xử lý hàng ngàn kết nối đồng thời</a:t>
                      </a: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latin typeface="Roboto Slab" panose="020B0604020202020204" charset="0"/>
                          <a:ea typeface="Roboto Slab" panose="020B0604020202020204" charset="0"/>
                        </a:rPr>
                        <a:t>Kém</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mở</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rộng</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nếu</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phải</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chờ</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nhiều</a:t>
                      </a:r>
                      <a:r>
                        <a:rPr lang="en-US" sz="1600" dirty="0">
                          <a:latin typeface="Roboto Slab" panose="020B0604020202020204" charset="0"/>
                          <a:ea typeface="Roboto Slab" panose="020B0604020202020204" charset="0"/>
                        </a:rPr>
                        <a:t> I/O </a:t>
                      </a:r>
                      <a:r>
                        <a:rPr lang="en-US" sz="1600" dirty="0" err="1">
                          <a:latin typeface="Roboto Slab" panose="020B0604020202020204" charset="0"/>
                          <a:ea typeface="Roboto Slab" panose="020B0604020202020204" charset="0"/>
                        </a:rPr>
                        <a:t>hoặc</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nhiều</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tác</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vụ</a:t>
                      </a:r>
                      <a:r>
                        <a:rPr lang="en-US" sz="1600" dirty="0">
                          <a:latin typeface="Roboto Slab" panose="020B0604020202020204" charset="0"/>
                          <a:ea typeface="Roboto Slab" panose="020B0604020202020204" charset="0"/>
                        </a:rPr>
                        <a:t> song </a:t>
                      </a:r>
                      <a:r>
                        <a:rPr lang="en-US" sz="1600" dirty="0" err="1">
                          <a:latin typeface="Roboto Slab" panose="020B0604020202020204" charset="0"/>
                          <a:ea typeface="Roboto Slab" panose="020B0604020202020204" charset="0"/>
                        </a:rPr>
                        <a:t>song</a:t>
                      </a:r>
                      <a:endParaRPr lang="en-US" sz="1600" dirty="0">
                        <a:latin typeface="Roboto Slab" panose="020B0604020202020204" charset="0"/>
                        <a:ea typeface="Roboto Slab" panose="020B0604020202020204" charset="0"/>
                      </a:endParaRPr>
                    </a:p>
                  </a:txBody>
                  <a:tcPr marL="50854" marR="50854" marT="25427" marB="254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2555712"/>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0712739" y="4305951"/>
            <a:ext cx="5314633" cy="2666980"/>
          </a:xfrm>
          <a:custGeom>
            <a:avLst/>
            <a:gdLst/>
            <a:ahLst/>
            <a:cxnLst/>
            <a:rect l="l" t="t" r="r" b="b"/>
            <a:pathLst>
              <a:path w="5314633" h="2666980">
                <a:moveTo>
                  <a:pt x="0" y="0"/>
                </a:moveTo>
                <a:lnTo>
                  <a:pt x="5314634" y="0"/>
                </a:lnTo>
                <a:lnTo>
                  <a:pt x="5314634" y="2666980"/>
                </a:lnTo>
                <a:lnTo>
                  <a:pt x="0" y="266698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flipH="1">
            <a:off x="12946399" y="1956063"/>
            <a:ext cx="4312901" cy="7366756"/>
          </a:xfrm>
          <a:custGeom>
            <a:avLst/>
            <a:gdLst/>
            <a:ahLst/>
            <a:cxnLst/>
            <a:rect l="l" t="t" r="r" b="b"/>
            <a:pathLst>
              <a:path w="4312901" h="7366756">
                <a:moveTo>
                  <a:pt x="4312901" y="0"/>
                </a:moveTo>
                <a:lnTo>
                  <a:pt x="0" y="0"/>
                </a:lnTo>
                <a:lnTo>
                  <a:pt x="0" y="7366756"/>
                </a:lnTo>
                <a:lnTo>
                  <a:pt x="4312901" y="7366756"/>
                </a:lnTo>
                <a:lnTo>
                  <a:pt x="4312901"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5630683" y="784161"/>
            <a:ext cx="5314633" cy="2666980"/>
          </a:xfrm>
          <a:custGeom>
            <a:avLst/>
            <a:gdLst/>
            <a:ahLst/>
            <a:cxnLst/>
            <a:rect l="l" t="t" r="r" b="b"/>
            <a:pathLst>
              <a:path w="5314633" h="2666980">
                <a:moveTo>
                  <a:pt x="0" y="0"/>
                </a:moveTo>
                <a:lnTo>
                  <a:pt x="5314634" y="0"/>
                </a:lnTo>
                <a:lnTo>
                  <a:pt x="5314634" y="2666980"/>
                </a:lnTo>
                <a:lnTo>
                  <a:pt x="0" y="266698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14859447" y="8090545"/>
            <a:ext cx="5314633" cy="2666980"/>
          </a:xfrm>
          <a:custGeom>
            <a:avLst/>
            <a:gdLst/>
            <a:ahLst/>
            <a:cxnLst/>
            <a:rect l="l" t="t" r="r" b="b"/>
            <a:pathLst>
              <a:path w="5314633" h="2666980">
                <a:moveTo>
                  <a:pt x="0" y="0"/>
                </a:moveTo>
                <a:lnTo>
                  <a:pt x="5314633" y="0"/>
                </a:lnTo>
                <a:lnTo>
                  <a:pt x="5314633" y="2666980"/>
                </a:lnTo>
                <a:lnTo>
                  <a:pt x="0" y="266698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a:off x="10845531" y="1638545"/>
            <a:ext cx="3083622" cy="3126612"/>
          </a:xfrm>
          <a:custGeom>
            <a:avLst/>
            <a:gdLst/>
            <a:ahLst/>
            <a:cxnLst/>
            <a:rect l="l" t="t" r="r" b="b"/>
            <a:pathLst>
              <a:path w="3083622" h="3126612">
                <a:moveTo>
                  <a:pt x="0" y="0"/>
                </a:moveTo>
                <a:lnTo>
                  <a:pt x="3083621" y="0"/>
                </a:lnTo>
                <a:lnTo>
                  <a:pt x="3083621" y="3126613"/>
                </a:lnTo>
                <a:lnTo>
                  <a:pt x="0" y="3126613"/>
                </a:lnTo>
                <a:lnTo>
                  <a:pt x="0" y="0"/>
                </a:lnTo>
                <a:close/>
              </a:path>
            </a:pathLst>
          </a:custGeom>
          <a:blipFill>
            <a:blip r:embed="rId7">
              <a:alphaModFix amt="71000"/>
            </a:blip>
            <a:stretch>
              <a:fillRect/>
            </a:stretch>
          </a:blipFill>
        </p:spPr>
      </p:sp>
      <p:sp>
        <p:nvSpPr>
          <p:cNvPr id="8" name="TextBox 8"/>
          <p:cNvSpPr txBox="1"/>
          <p:nvPr/>
        </p:nvSpPr>
        <p:spPr>
          <a:xfrm>
            <a:off x="2660616" y="4512701"/>
            <a:ext cx="8052124" cy="1126740"/>
          </a:xfrm>
          <a:prstGeom prst="rect">
            <a:avLst/>
          </a:prstGeom>
        </p:spPr>
        <p:txBody>
          <a:bodyPr lIns="0" tIns="0" rIns="0" bIns="0" rtlCol="0" anchor="t">
            <a:spAutoFit/>
          </a:bodyPr>
          <a:lstStyle/>
          <a:p>
            <a:pPr algn="l">
              <a:lnSpc>
                <a:spcPts val="8035"/>
              </a:lnSpc>
              <a:spcBef>
                <a:spcPct val="0"/>
              </a:spcBef>
            </a:pPr>
            <a:r>
              <a:rPr lang="en-US" sz="7726" b="1">
                <a:solidFill>
                  <a:srgbClr val="063050"/>
                </a:solidFill>
                <a:latin typeface="Poppins Bold"/>
                <a:ea typeface="Poppins Bold"/>
                <a:cs typeface="Poppins Bold"/>
                <a:sym typeface="Poppins Bold"/>
              </a:rPr>
              <a:t>Virtualization</a:t>
            </a:r>
          </a:p>
        </p:txBody>
      </p:sp>
      <p:sp>
        <p:nvSpPr>
          <p:cNvPr id="9" name="Freeform 9"/>
          <p:cNvSpPr/>
          <p:nvPr/>
        </p:nvSpPr>
        <p:spPr>
          <a:xfrm>
            <a:off x="-1395590" y="5254128"/>
            <a:ext cx="3083622" cy="3126612"/>
          </a:xfrm>
          <a:custGeom>
            <a:avLst/>
            <a:gdLst/>
            <a:ahLst/>
            <a:cxnLst/>
            <a:rect l="l" t="t" r="r" b="b"/>
            <a:pathLst>
              <a:path w="3083622" h="3126612">
                <a:moveTo>
                  <a:pt x="0" y="0"/>
                </a:moveTo>
                <a:lnTo>
                  <a:pt x="3083622" y="0"/>
                </a:lnTo>
                <a:lnTo>
                  <a:pt x="3083622" y="3126612"/>
                </a:lnTo>
                <a:lnTo>
                  <a:pt x="0" y="3126612"/>
                </a:lnTo>
                <a:lnTo>
                  <a:pt x="0" y="0"/>
                </a:lnTo>
                <a:close/>
              </a:path>
            </a:pathLst>
          </a:custGeom>
          <a:blipFill>
            <a:blip r:embed="rId7">
              <a:alphaModFix amt="71000"/>
            </a:blip>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16872140" y="1464854"/>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4">
              <a:alphaModFix amt="71000"/>
            </a:blip>
            <a:stretch>
              <a:fillRect/>
            </a:stretch>
          </a:blipFill>
        </p:spPr>
      </p:sp>
      <p:sp>
        <p:nvSpPr>
          <p:cNvPr id="7" name="Freeform 7"/>
          <p:cNvSpPr/>
          <p:nvPr/>
        </p:nvSpPr>
        <p:spPr>
          <a:xfrm>
            <a:off x="10407388" y="3248485"/>
            <a:ext cx="7632831" cy="4293468"/>
          </a:xfrm>
          <a:custGeom>
            <a:avLst/>
            <a:gdLst/>
            <a:ahLst/>
            <a:cxnLst/>
            <a:rect l="l" t="t" r="r" b="b"/>
            <a:pathLst>
              <a:path w="7632831" h="4293468">
                <a:moveTo>
                  <a:pt x="0" y="0"/>
                </a:moveTo>
                <a:lnTo>
                  <a:pt x="7632831" y="0"/>
                </a:lnTo>
                <a:lnTo>
                  <a:pt x="7632831" y="4293468"/>
                </a:lnTo>
                <a:lnTo>
                  <a:pt x="0" y="4293468"/>
                </a:lnTo>
                <a:lnTo>
                  <a:pt x="0" y="0"/>
                </a:lnTo>
                <a:close/>
              </a:path>
            </a:pathLst>
          </a:custGeom>
          <a:blipFill>
            <a:blip r:embed="rId5"/>
            <a:stretch>
              <a:fillRect/>
            </a:stretch>
          </a:blipFill>
        </p:spPr>
      </p:sp>
      <p:sp>
        <p:nvSpPr>
          <p:cNvPr id="8" name="TextBox 8"/>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Virtualization</a:t>
            </a:r>
          </a:p>
        </p:txBody>
      </p:sp>
      <p:sp>
        <p:nvSpPr>
          <p:cNvPr id="9" name="TextBox 9"/>
          <p:cNvSpPr txBox="1"/>
          <p:nvPr/>
        </p:nvSpPr>
        <p:spPr>
          <a:xfrm>
            <a:off x="402536" y="1866900"/>
            <a:ext cx="6684064" cy="628377"/>
          </a:xfrm>
          <a:prstGeom prst="rect">
            <a:avLst/>
          </a:prstGeom>
        </p:spPr>
        <p:txBody>
          <a:bodyPr wrap="square" lIns="0" tIns="0" rIns="0" bIns="0" rtlCol="0" anchor="t">
            <a:spAutoFit/>
          </a:bodyPr>
          <a:lstStyle/>
          <a:p>
            <a:pPr algn="ctr">
              <a:lnSpc>
                <a:spcPts val="4900"/>
              </a:lnSpc>
            </a:pPr>
            <a:r>
              <a:rPr lang="en-US" sz="3500" b="1" dirty="0" err="1">
                <a:solidFill>
                  <a:srgbClr val="000000"/>
                </a:solidFill>
                <a:latin typeface="Roboto Slab Bold"/>
                <a:ea typeface="Roboto Slab Bold"/>
                <a:cs typeface="Roboto Slab Bold"/>
                <a:sym typeface="Roboto Slab Bold"/>
              </a:rPr>
              <a:t>Khái</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niệm</a:t>
            </a:r>
            <a:r>
              <a:rPr lang="en-US" sz="3500" b="1" dirty="0">
                <a:solidFill>
                  <a:srgbClr val="000000"/>
                </a:solidFill>
                <a:latin typeface="Roboto Slab Bold"/>
                <a:ea typeface="Roboto Slab Bold"/>
                <a:cs typeface="Roboto Slab Bold"/>
                <a:sym typeface="Roboto Slab Bold"/>
              </a:rPr>
              <a:t> Virtualization</a:t>
            </a:r>
          </a:p>
        </p:txBody>
      </p:sp>
      <p:sp>
        <p:nvSpPr>
          <p:cNvPr id="10" name="TextBox 10"/>
          <p:cNvSpPr txBox="1"/>
          <p:nvPr/>
        </p:nvSpPr>
        <p:spPr>
          <a:xfrm>
            <a:off x="402536" y="2662814"/>
            <a:ext cx="9484365" cy="5407660"/>
          </a:xfrm>
          <a:prstGeom prst="rect">
            <a:avLst/>
          </a:prstGeom>
        </p:spPr>
        <p:txBody>
          <a:bodyPr lIns="0" tIns="0" rIns="0" bIns="0" rtlCol="0" anchor="t">
            <a:spAutoFit/>
          </a:bodyPr>
          <a:lstStyle/>
          <a:p>
            <a:pPr marL="669291" lvl="1" indent="-334646" algn="just">
              <a:lnSpc>
                <a:spcPts val="4340"/>
              </a:lnSpc>
              <a:buFont typeface="Arial"/>
              <a:buChar char="•"/>
            </a:pPr>
            <a:r>
              <a:rPr lang="en-US" sz="3100" dirty="0" err="1">
                <a:solidFill>
                  <a:srgbClr val="000000"/>
                </a:solidFill>
                <a:latin typeface="Roboto Slab"/>
                <a:ea typeface="Roboto Slab"/>
                <a:cs typeface="Roboto Slab"/>
                <a:sym typeface="Roboto Slab"/>
              </a:rPr>
              <a:t>Ảo</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hóa</a:t>
            </a:r>
            <a:r>
              <a:rPr lang="en-US" sz="3100" dirty="0">
                <a:solidFill>
                  <a:srgbClr val="000000"/>
                </a:solidFill>
                <a:latin typeface="Roboto Slab"/>
                <a:ea typeface="Roboto Slab"/>
                <a:cs typeface="Roboto Slab"/>
                <a:sym typeface="Roboto Slab"/>
              </a:rPr>
              <a:t> (virtualization) </a:t>
            </a:r>
            <a:r>
              <a:rPr lang="en-US" sz="3100" dirty="0" err="1">
                <a:solidFill>
                  <a:srgbClr val="000000"/>
                </a:solidFill>
                <a:latin typeface="Roboto Slab"/>
                <a:ea typeface="Roboto Slab"/>
                <a:cs typeface="Roboto Slab"/>
                <a:sym typeface="Roboto Slab"/>
              </a:rPr>
              <a:t>là</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một</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công</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nghệ</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cho</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phép</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tạo</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ra</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các</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môi</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trường</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ảo</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tách</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biệt</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với</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phần</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cứng</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vật</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lý</a:t>
            </a:r>
            <a:r>
              <a:rPr lang="en-US" sz="3100" dirty="0">
                <a:solidFill>
                  <a:srgbClr val="000000"/>
                </a:solidFill>
                <a:latin typeface="Roboto Slab"/>
                <a:ea typeface="Roboto Slab"/>
                <a:cs typeface="Roboto Slab"/>
                <a:sym typeface="Roboto Slab"/>
              </a:rPr>
              <a:t>.</a:t>
            </a:r>
          </a:p>
          <a:p>
            <a:pPr marL="669291" lvl="1" indent="-334646" algn="just">
              <a:lnSpc>
                <a:spcPts val="4340"/>
              </a:lnSpc>
              <a:buFont typeface="Arial"/>
              <a:buChar char="•"/>
            </a:pPr>
            <a:r>
              <a:rPr lang="en-US" sz="3100" dirty="0" err="1">
                <a:solidFill>
                  <a:srgbClr val="000000"/>
                </a:solidFill>
                <a:latin typeface="Roboto Slab"/>
                <a:ea typeface="Roboto Slab"/>
                <a:cs typeface="Roboto Slab"/>
                <a:sym typeface="Roboto Slab"/>
              </a:rPr>
              <a:t>Ảo</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hóa</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tạo</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ra</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môi</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trường</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giả</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lập</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mô</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phỏng</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tài</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nguyên</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hệ</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thống</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như</a:t>
            </a:r>
            <a:r>
              <a:rPr lang="en-US" sz="3100" dirty="0">
                <a:solidFill>
                  <a:srgbClr val="000000"/>
                </a:solidFill>
                <a:latin typeface="Roboto Slab"/>
                <a:ea typeface="Roboto Slab"/>
                <a:cs typeface="Roboto Slab"/>
                <a:sym typeface="Roboto Slab"/>
              </a:rPr>
              <a:t> CPU, </a:t>
            </a:r>
            <a:r>
              <a:rPr lang="en-US" sz="3100" dirty="0" err="1">
                <a:solidFill>
                  <a:srgbClr val="000000"/>
                </a:solidFill>
                <a:latin typeface="Roboto Slab"/>
                <a:ea typeface="Roboto Slab"/>
                <a:cs typeface="Roboto Slab"/>
                <a:sym typeface="Roboto Slab"/>
              </a:rPr>
              <a:t>bộ</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nhớ</a:t>
            </a:r>
            <a:r>
              <a:rPr lang="en-US" sz="3100" dirty="0">
                <a:solidFill>
                  <a:srgbClr val="000000"/>
                </a:solidFill>
                <a:latin typeface="Roboto Slab"/>
                <a:ea typeface="Roboto Slab"/>
                <a:cs typeface="Roboto Slab"/>
                <a:sym typeface="Roboto Slab"/>
              </a:rPr>
              <a:t>, ổ </a:t>
            </a:r>
            <a:r>
              <a:rPr lang="en-US" sz="3100" dirty="0" err="1">
                <a:solidFill>
                  <a:srgbClr val="000000"/>
                </a:solidFill>
                <a:latin typeface="Roboto Slab"/>
                <a:ea typeface="Roboto Slab"/>
                <a:cs typeface="Roboto Slab"/>
                <a:sym typeface="Roboto Slab"/>
              </a:rPr>
              <a:t>cứng</a:t>
            </a:r>
            <a:r>
              <a:rPr lang="en-US" sz="3100" dirty="0">
                <a:solidFill>
                  <a:srgbClr val="000000"/>
                </a:solidFill>
                <a:latin typeface="Roboto Slab"/>
                <a:ea typeface="Roboto Slab"/>
                <a:cs typeface="Roboto Slab"/>
                <a:sym typeface="Roboto Slab"/>
              </a:rPr>
              <a:t>…</a:t>
            </a:r>
          </a:p>
          <a:p>
            <a:pPr marL="669291" lvl="1" indent="-334646" algn="just">
              <a:lnSpc>
                <a:spcPts val="4340"/>
              </a:lnSpc>
              <a:buFont typeface="Arial"/>
              <a:buChar char="•"/>
            </a:pPr>
            <a:r>
              <a:rPr lang="en-US" sz="3100" dirty="0" err="1">
                <a:solidFill>
                  <a:srgbClr val="000000"/>
                </a:solidFill>
                <a:latin typeface="Roboto Slab"/>
                <a:ea typeface="Roboto Slab"/>
                <a:cs typeface="Roboto Slab"/>
                <a:sym typeface="Roboto Slab"/>
              </a:rPr>
              <a:t>Nhờ</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đó</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nhiều</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hệ</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điều</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hành</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hoặc</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ứng</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dụng</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có</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thể</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chạy</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độc</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lập</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trên</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cùng</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một</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phần</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cứng</a:t>
            </a:r>
            <a:r>
              <a:rPr lang="en-US" sz="3100" dirty="0">
                <a:solidFill>
                  <a:srgbClr val="000000"/>
                </a:solidFill>
                <a:latin typeface="Roboto Slab"/>
                <a:ea typeface="Roboto Slab"/>
                <a:cs typeface="Roboto Slab"/>
                <a:sym typeface="Roboto Slab"/>
              </a:rPr>
              <a:t>.</a:t>
            </a:r>
          </a:p>
          <a:p>
            <a:pPr marL="669291" lvl="1" indent="-334646" algn="just">
              <a:lnSpc>
                <a:spcPts val="4340"/>
              </a:lnSpc>
              <a:buFont typeface="Arial"/>
              <a:buChar char="•"/>
            </a:pPr>
            <a:r>
              <a:rPr lang="en-US" sz="3100" dirty="0" err="1">
                <a:solidFill>
                  <a:srgbClr val="000000"/>
                </a:solidFill>
                <a:latin typeface="Roboto Slab"/>
                <a:ea typeface="Roboto Slab"/>
                <a:cs typeface="Roboto Slab"/>
                <a:sym typeface="Roboto Slab"/>
              </a:rPr>
              <a:t>Đây</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là</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nền</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tảng</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quan</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trọng</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trong</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nhiều</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hệ</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thống</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phân</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tán</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hiện</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đại</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đặc</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biệt</a:t>
            </a:r>
            <a:r>
              <a:rPr lang="en-US" sz="3100" dirty="0">
                <a:solidFill>
                  <a:srgbClr val="000000"/>
                </a:solidFill>
                <a:latin typeface="Roboto Slab"/>
                <a:ea typeface="Roboto Slab"/>
                <a:cs typeface="Roboto Slab"/>
                <a:sym typeface="Roboto Slab"/>
              </a:rPr>
              <a:t> </a:t>
            </a:r>
            <a:r>
              <a:rPr lang="en-US" sz="3100" dirty="0" err="1">
                <a:solidFill>
                  <a:srgbClr val="000000"/>
                </a:solidFill>
                <a:latin typeface="Roboto Slab"/>
                <a:ea typeface="Roboto Slab"/>
                <a:cs typeface="Roboto Slab"/>
                <a:sym typeface="Roboto Slab"/>
              </a:rPr>
              <a:t>là</a:t>
            </a:r>
            <a:r>
              <a:rPr lang="en-US" sz="3100" dirty="0">
                <a:solidFill>
                  <a:srgbClr val="000000"/>
                </a:solidFill>
                <a:latin typeface="Roboto Slab"/>
                <a:ea typeface="Roboto Slab"/>
                <a:cs typeface="Roboto Slab"/>
                <a:sym typeface="Roboto Slab"/>
              </a:rPr>
              <a:t> Cloud Computing.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3493371" y="5612398"/>
            <a:ext cx="11301259" cy="2952242"/>
          </a:xfrm>
          <a:custGeom>
            <a:avLst/>
            <a:gdLst/>
            <a:ahLst/>
            <a:cxnLst/>
            <a:rect l="l" t="t" r="r" b="b"/>
            <a:pathLst>
              <a:path w="11301259" h="2952242">
                <a:moveTo>
                  <a:pt x="0" y="0"/>
                </a:moveTo>
                <a:lnTo>
                  <a:pt x="11301258" y="0"/>
                </a:lnTo>
                <a:lnTo>
                  <a:pt x="11301258" y="2952242"/>
                </a:lnTo>
                <a:lnTo>
                  <a:pt x="0" y="2952242"/>
                </a:lnTo>
                <a:lnTo>
                  <a:pt x="0" y="0"/>
                </a:lnTo>
                <a:close/>
              </a:path>
            </a:pathLst>
          </a:custGeom>
          <a:blipFill>
            <a:blip r:embed="rId4"/>
            <a:stretch>
              <a:fillRect t="-70454" b="-30038"/>
            </a:stretch>
          </a:blipFill>
        </p:spPr>
      </p:sp>
      <p:sp>
        <p:nvSpPr>
          <p:cNvPr id="7" name="TextBox 7"/>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Virtualization</a:t>
            </a:r>
          </a:p>
        </p:txBody>
      </p:sp>
      <p:sp>
        <p:nvSpPr>
          <p:cNvPr id="8" name="TextBox 8"/>
          <p:cNvSpPr txBox="1"/>
          <p:nvPr/>
        </p:nvSpPr>
        <p:spPr>
          <a:xfrm>
            <a:off x="329387" y="1790700"/>
            <a:ext cx="6528613" cy="628377"/>
          </a:xfrm>
          <a:prstGeom prst="rect">
            <a:avLst/>
          </a:prstGeom>
        </p:spPr>
        <p:txBody>
          <a:bodyPr wrap="square" lIns="0" tIns="0" rIns="0" bIns="0" rtlCol="0" anchor="t">
            <a:spAutoFit/>
          </a:bodyPr>
          <a:lstStyle/>
          <a:p>
            <a:pPr algn="ctr">
              <a:lnSpc>
                <a:spcPts val="4900"/>
              </a:lnSpc>
            </a:pPr>
            <a:r>
              <a:rPr lang="en-US" sz="3500" b="1" dirty="0" err="1">
                <a:solidFill>
                  <a:srgbClr val="000000"/>
                </a:solidFill>
                <a:latin typeface="Roboto Slab Bold"/>
                <a:ea typeface="Roboto Slab Bold"/>
                <a:cs typeface="Roboto Slab Bold"/>
                <a:sym typeface="Roboto Slab Bold"/>
              </a:rPr>
              <a:t>Lợi</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ích</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của</a:t>
            </a:r>
            <a:r>
              <a:rPr lang="en-US" sz="3500" b="1" dirty="0">
                <a:solidFill>
                  <a:srgbClr val="000000"/>
                </a:solidFill>
                <a:latin typeface="Roboto Slab Bold"/>
                <a:ea typeface="Roboto Slab Bold"/>
                <a:cs typeface="Roboto Slab Bold"/>
                <a:sym typeface="Roboto Slab Bold"/>
              </a:rPr>
              <a:t> Virtualization</a:t>
            </a:r>
          </a:p>
        </p:txBody>
      </p:sp>
      <p:sp>
        <p:nvSpPr>
          <p:cNvPr id="9" name="TextBox 9"/>
          <p:cNvSpPr txBox="1"/>
          <p:nvPr/>
        </p:nvSpPr>
        <p:spPr>
          <a:xfrm>
            <a:off x="402536" y="2624714"/>
            <a:ext cx="11177372" cy="2361692"/>
          </a:xfrm>
          <a:prstGeom prst="rect">
            <a:avLst/>
          </a:prstGeom>
        </p:spPr>
        <p:txBody>
          <a:bodyPr lIns="0" tIns="0" rIns="0" bIns="0" rtlCol="0" anchor="t">
            <a:spAutoFit/>
          </a:bodyPr>
          <a:lstStyle/>
          <a:p>
            <a:pPr marL="669291" lvl="1" indent="-334646" algn="just">
              <a:lnSpc>
                <a:spcPts val="4774"/>
              </a:lnSpc>
              <a:buFont typeface="Arial"/>
              <a:buChar char="•"/>
            </a:pPr>
            <a:r>
              <a:rPr lang="en-US" sz="3100">
                <a:solidFill>
                  <a:srgbClr val="000000"/>
                </a:solidFill>
                <a:latin typeface="Roboto Slab"/>
                <a:ea typeface="Roboto Slab"/>
                <a:cs typeface="Roboto Slab"/>
                <a:sym typeface="Roboto Slab"/>
              </a:rPr>
              <a:t>Tăng hiệu quả sử dụng tài nguyên phần cứng</a:t>
            </a:r>
          </a:p>
          <a:p>
            <a:pPr marL="669291" lvl="1" indent="-334646" algn="just">
              <a:lnSpc>
                <a:spcPts val="4774"/>
              </a:lnSpc>
              <a:buFont typeface="Arial"/>
              <a:buChar char="•"/>
            </a:pPr>
            <a:r>
              <a:rPr lang="en-US" sz="3100">
                <a:solidFill>
                  <a:srgbClr val="000000"/>
                </a:solidFill>
                <a:latin typeface="Roboto Slab"/>
                <a:ea typeface="Roboto Slab"/>
                <a:cs typeface="Roboto Slab"/>
                <a:sym typeface="Roboto Slab"/>
              </a:rPr>
              <a:t>Dễ dàng triển khai, sao lưu và phục hồi hệ thống</a:t>
            </a:r>
          </a:p>
          <a:p>
            <a:pPr marL="669291" lvl="1" indent="-334646" algn="just">
              <a:lnSpc>
                <a:spcPts val="4774"/>
              </a:lnSpc>
              <a:buFont typeface="Arial"/>
              <a:buChar char="•"/>
            </a:pPr>
            <a:r>
              <a:rPr lang="en-US" sz="3100">
                <a:solidFill>
                  <a:srgbClr val="000000"/>
                </a:solidFill>
                <a:latin typeface="Roboto Slab"/>
                <a:ea typeface="Roboto Slab"/>
                <a:cs typeface="Roboto Slab"/>
                <a:sym typeface="Roboto Slab"/>
              </a:rPr>
              <a:t>Giúp chạy phần mềm cũ trên nền tảng mới</a:t>
            </a:r>
          </a:p>
          <a:p>
            <a:pPr marL="669291" lvl="1" indent="-334646" algn="just">
              <a:lnSpc>
                <a:spcPts val="4774"/>
              </a:lnSpc>
              <a:buFont typeface="Arial"/>
              <a:buChar char="•"/>
            </a:pPr>
            <a:r>
              <a:rPr lang="en-US" sz="3100">
                <a:solidFill>
                  <a:srgbClr val="000000"/>
                </a:solidFill>
                <a:latin typeface="Roboto Slab"/>
                <a:ea typeface="Roboto Slab"/>
                <a:cs typeface="Roboto Slab"/>
                <a:sym typeface="Roboto Slab"/>
              </a:rPr>
              <a:t>Nâng cao bảo mật nhờ tách biệt giữa các môi trường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3493371" y="4583575"/>
            <a:ext cx="11301259" cy="5339845"/>
          </a:xfrm>
          <a:custGeom>
            <a:avLst/>
            <a:gdLst/>
            <a:ahLst/>
            <a:cxnLst/>
            <a:rect l="l" t="t" r="r" b="b"/>
            <a:pathLst>
              <a:path w="11301259" h="5339845">
                <a:moveTo>
                  <a:pt x="0" y="0"/>
                </a:moveTo>
                <a:lnTo>
                  <a:pt x="11301258" y="0"/>
                </a:lnTo>
                <a:lnTo>
                  <a:pt x="11301258" y="5339845"/>
                </a:lnTo>
                <a:lnTo>
                  <a:pt x="0" y="5339845"/>
                </a:lnTo>
                <a:lnTo>
                  <a:pt x="0" y="0"/>
                </a:lnTo>
                <a:close/>
              </a:path>
            </a:pathLst>
          </a:custGeom>
          <a:blipFill>
            <a:blip r:embed="rId4"/>
            <a:stretch>
              <a:fillRect/>
            </a:stretch>
          </a:blipFill>
        </p:spPr>
      </p:sp>
      <p:sp>
        <p:nvSpPr>
          <p:cNvPr id="7" name="TextBox 7"/>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Virtualization</a:t>
            </a:r>
          </a:p>
        </p:txBody>
      </p:sp>
      <p:sp>
        <p:nvSpPr>
          <p:cNvPr id="8" name="TextBox 8"/>
          <p:cNvSpPr txBox="1"/>
          <p:nvPr/>
        </p:nvSpPr>
        <p:spPr>
          <a:xfrm>
            <a:off x="192390" y="1771923"/>
            <a:ext cx="5979810" cy="628377"/>
          </a:xfrm>
          <a:prstGeom prst="rect">
            <a:avLst/>
          </a:prstGeom>
        </p:spPr>
        <p:txBody>
          <a:bodyPr wrap="square" lIns="0" tIns="0" rIns="0" bIns="0" rtlCol="0" anchor="t">
            <a:spAutoFit/>
          </a:bodyPr>
          <a:lstStyle/>
          <a:p>
            <a:pPr algn="ctr">
              <a:lnSpc>
                <a:spcPts val="4900"/>
              </a:lnSpc>
            </a:pPr>
            <a:r>
              <a:rPr lang="en-US" sz="3500" b="1" dirty="0" err="1">
                <a:solidFill>
                  <a:srgbClr val="000000"/>
                </a:solidFill>
                <a:latin typeface="Roboto Slab Bold"/>
                <a:ea typeface="Roboto Slab Bold"/>
                <a:cs typeface="Roboto Slab Bold"/>
                <a:sym typeface="Roboto Slab Bold"/>
              </a:rPr>
              <a:t>Luồng</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tiến</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trình</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và</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ảo</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hóa</a:t>
            </a:r>
            <a:endParaRPr lang="en-US" sz="3500" b="1" dirty="0">
              <a:solidFill>
                <a:srgbClr val="000000"/>
              </a:solidFill>
              <a:latin typeface="Roboto Slab Bold"/>
              <a:ea typeface="Roboto Slab Bold"/>
              <a:cs typeface="Roboto Slab Bold"/>
              <a:sym typeface="Roboto Slab Bold"/>
            </a:endParaRPr>
          </a:p>
        </p:txBody>
      </p:sp>
      <p:sp>
        <p:nvSpPr>
          <p:cNvPr id="9" name="TextBox 9"/>
          <p:cNvSpPr txBox="1"/>
          <p:nvPr/>
        </p:nvSpPr>
        <p:spPr>
          <a:xfrm>
            <a:off x="402536" y="2662814"/>
            <a:ext cx="16208020" cy="1607185"/>
          </a:xfrm>
          <a:prstGeom prst="rect">
            <a:avLst/>
          </a:prstGeom>
        </p:spPr>
        <p:txBody>
          <a:bodyPr lIns="0" tIns="0" rIns="0" bIns="0" rtlCol="0" anchor="t">
            <a:spAutoFit/>
          </a:bodyPr>
          <a:lstStyle/>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Hệ điều hành có thể luân phiên xử lý nhiều tiến trình, tạo ảo giác “chạy đồng thời”</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Trên máy tính có một CPU, thực tế các tiến trình chỉ được thực thi lần lượt</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Cơ chế luân phiên nhanh này là tiền đề cho ảo hóa</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3493371" y="4698624"/>
            <a:ext cx="11301259" cy="4690022"/>
          </a:xfrm>
          <a:custGeom>
            <a:avLst/>
            <a:gdLst/>
            <a:ahLst/>
            <a:cxnLst/>
            <a:rect l="l" t="t" r="r" b="b"/>
            <a:pathLst>
              <a:path w="11301259" h="4690022">
                <a:moveTo>
                  <a:pt x="0" y="0"/>
                </a:moveTo>
                <a:lnTo>
                  <a:pt x="11301258" y="0"/>
                </a:lnTo>
                <a:lnTo>
                  <a:pt x="11301258" y="4690023"/>
                </a:lnTo>
                <a:lnTo>
                  <a:pt x="0" y="4690023"/>
                </a:lnTo>
                <a:lnTo>
                  <a:pt x="0" y="0"/>
                </a:lnTo>
                <a:close/>
              </a:path>
            </a:pathLst>
          </a:custGeom>
          <a:blipFill>
            <a:blip r:embed="rId4"/>
            <a:stretch>
              <a:fillRect/>
            </a:stretch>
          </a:blipFill>
        </p:spPr>
      </p:sp>
      <p:sp>
        <p:nvSpPr>
          <p:cNvPr id="7" name="TextBox 7"/>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Virtualization</a:t>
            </a:r>
          </a:p>
        </p:txBody>
      </p:sp>
      <p:sp>
        <p:nvSpPr>
          <p:cNvPr id="8" name="TextBox 8"/>
          <p:cNvSpPr txBox="1"/>
          <p:nvPr/>
        </p:nvSpPr>
        <p:spPr>
          <a:xfrm>
            <a:off x="512892" y="1771923"/>
            <a:ext cx="5583108" cy="628377"/>
          </a:xfrm>
          <a:prstGeom prst="rect">
            <a:avLst/>
          </a:prstGeom>
        </p:spPr>
        <p:txBody>
          <a:bodyPr wrap="square" lIns="0" tIns="0" rIns="0" bIns="0" rtlCol="0" anchor="t">
            <a:spAutoFit/>
          </a:bodyPr>
          <a:lstStyle/>
          <a:p>
            <a:pPr algn="ctr">
              <a:lnSpc>
                <a:spcPts val="4900"/>
              </a:lnSpc>
            </a:pPr>
            <a:r>
              <a:rPr lang="en-US" sz="3500" b="1" dirty="0">
                <a:solidFill>
                  <a:srgbClr val="000000"/>
                </a:solidFill>
                <a:latin typeface="Roboto Slab Bold"/>
                <a:ea typeface="Roboto Slab Bold"/>
                <a:cs typeface="Roboto Slab Bold"/>
                <a:sym typeface="Roboto Slab Bold"/>
              </a:rPr>
              <a:t>Resource Virtualization</a:t>
            </a:r>
          </a:p>
        </p:txBody>
      </p:sp>
      <p:sp>
        <p:nvSpPr>
          <p:cNvPr id="9" name="TextBox 9"/>
          <p:cNvSpPr txBox="1"/>
          <p:nvPr/>
        </p:nvSpPr>
        <p:spPr>
          <a:xfrm>
            <a:off x="402536" y="2662814"/>
            <a:ext cx="15012339" cy="1607185"/>
          </a:xfrm>
          <a:prstGeom prst="rect">
            <a:avLst/>
          </a:prstGeom>
        </p:spPr>
        <p:txBody>
          <a:bodyPr lIns="0" tIns="0" rIns="0" bIns="0" rtlCol="0" anchor="t">
            <a:spAutoFit/>
          </a:bodyPr>
          <a:lstStyle/>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Mở rộng khái niệm ảo hóa ra ngoài CPU: RAM, I/O, thiết bị mạng, đĩa...</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Mỗi người dùng hoặc ứng dụng được cấp phát tài nguyên “ảo”</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Giúp hệ thống phân tán chia sẻ tài nguyên mà không xung đột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3" name="Freeform 3"/>
          <p:cNvSpPr/>
          <p:nvPr/>
        </p:nvSpPr>
        <p:spPr>
          <a:xfrm>
            <a:off x="15887720" y="-811995"/>
            <a:ext cx="4313283" cy="4373418"/>
          </a:xfrm>
          <a:custGeom>
            <a:avLst/>
            <a:gdLst/>
            <a:ahLst/>
            <a:cxnLst/>
            <a:rect l="l" t="t" r="r" b="b"/>
            <a:pathLst>
              <a:path w="4313283" h="4373418">
                <a:moveTo>
                  <a:pt x="0" y="0"/>
                </a:moveTo>
                <a:lnTo>
                  <a:pt x="4313283" y="0"/>
                </a:lnTo>
                <a:lnTo>
                  <a:pt x="4313283" y="4373418"/>
                </a:lnTo>
                <a:lnTo>
                  <a:pt x="0" y="4373418"/>
                </a:lnTo>
                <a:lnTo>
                  <a:pt x="0" y="0"/>
                </a:lnTo>
                <a:close/>
              </a:path>
            </a:pathLst>
          </a:custGeom>
          <a:blipFill>
            <a:blip r:embed="rId4">
              <a:alphaModFix amt="71000"/>
            </a:blip>
            <a:stretch>
              <a:fillRect/>
            </a:stretch>
          </a:blipFill>
        </p:spPr>
      </p:sp>
      <p:grpSp>
        <p:nvGrpSpPr>
          <p:cNvPr id="4" name="Group 4"/>
          <p:cNvGrpSpPr/>
          <p:nvPr/>
        </p:nvGrpSpPr>
        <p:grpSpPr>
          <a:xfrm>
            <a:off x="3108709" y="584991"/>
            <a:ext cx="14728021" cy="1464829"/>
            <a:chOff x="0" y="0"/>
            <a:chExt cx="3878985" cy="385799"/>
          </a:xfrm>
        </p:grpSpPr>
        <p:sp>
          <p:nvSpPr>
            <p:cNvPr id="5" name="Freeform 5"/>
            <p:cNvSpPr/>
            <p:nvPr/>
          </p:nvSpPr>
          <p:spPr>
            <a:xfrm>
              <a:off x="0" y="0"/>
              <a:ext cx="3878985" cy="385799"/>
            </a:xfrm>
            <a:custGeom>
              <a:avLst/>
              <a:gdLst/>
              <a:ahLst/>
              <a:cxnLst/>
              <a:rect l="l" t="t" r="r" b="b"/>
              <a:pathLst>
                <a:path w="3878985" h="385799">
                  <a:moveTo>
                    <a:pt x="0" y="0"/>
                  </a:moveTo>
                  <a:lnTo>
                    <a:pt x="3878985" y="0"/>
                  </a:lnTo>
                  <a:lnTo>
                    <a:pt x="3878985" y="385799"/>
                  </a:lnTo>
                  <a:lnTo>
                    <a:pt x="0" y="385799"/>
                  </a:lnTo>
                  <a:close/>
                </a:path>
              </a:pathLst>
            </a:custGeom>
            <a:solidFill>
              <a:srgbClr val="2B59C3">
                <a:alpha val="71765"/>
              </a:srgbClr>
            </a:solidFill>
          </p:spPr>
        </p:sp>
        <p:sp>
          <p:nvSpPr>
            <p:cNvPr id="6" name="TextBox 6"/>
            <p:cNvSpPr txBox="1"/>
            <p:nvPr/>
          </p:nvSpPr>
          <p:spPr>
            <a:xfrm>
              <a:off x="0" y="28575"/>
              <a:ext cx="3878985" cy="357224"/>
            </a:xfrm>
            <a:prstGeom prst="rect">
              <a:avLst/>
            </a:prstGeom>
          </p:spPr>
          <p:txBody>
            <a:bodyPr lIns="50800" tIns="50800" rIns="50800" bIns="50800" rtlCol="0" anchor="ctr"/>
            <a:lstStyle/>
            <a:p>
              <a:pPr algn="ctr">
                <a:lnSpc>
                  <a:spcPts val="2661"/>
                </a:lnSpc>
              </a:pPr>
              <a:endParaRPr/>
            </a:p>
          </p:txBody>
        </p:sp>
      </p:grpSp>
      <p:sp>
        <p:nvSpPr>
          <p:cNvPr id="7" name="Freeform 7"/>
          <p:cNvSpPr/>
          <p:nvPr/>
        </p:nvSpPr>
        <p:spPr>
          <a:xfrm>
            <a:off x="0" y="475315"/>
            <a:ext cx="6217418" cy="6922226"/>
          </a:xfrm>
          <a:custGeom>
            <a:avLst/>
            <a:gdLst/>
            <a:ahLst/>
            <a:cxnLst/>
            <a:rect l="l" t="t" r="r" b="b"/>
            <a:pathLst>
              <a:path w="6217418" h="6922226">
                <a:moveTo>
                  <a:pt x="0" y="0"/>
                </a:moveTo>
                <a:lnTo>
                  <a:pt x="6217418" y="0"/>
                </a:lnTo>
                <a:lnTo>
                  <a:pt x="6217418" y="6922227"/>
                </a:lnTo>
                <a:lnTo>
                  <a:pt x="0" y="692222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p:cNvSpPr/>
          <p:nvPr/>
        </p:nvSpPr>
        <p:spPr>
          <a:xfrm>
            <a:off x="-137200" y="4519870"/>
            <a:ext cx="4313283" cy="4373418"/>
          </a:xfrm>
          <a:custGeom>
            <a:avLst/>
            <a:gdLst/>
            <a:ahLst/>
            <a:cxnLst/>
            <a:rect l="l" t="t" r="r" b="b"/>
            <a:pathLst>
              <a:path w="4313283" h="4373418">
                <a:moveTo>
                  <a:pt x="0" y="0"/>
                </a:moveTo>
                <a:lnTo>
                  <a:pt x="4313283" y="0"/>
                </a:lnTo>
                <a:lnTo>
                  <a:pt x="4313283" y="4373418"/>
                </a:lnTo>
                <a:lnTo>
                  <a:pt x="0" y="4373418"/>
                </a:lnTo>
                <a:lnTo>
                  <a:pt x="0" y="0"/>
                </a:lnTo>
                <a:close/>
              </a:path>
            </a:pathLst>
          </a:custGeom>
          <a:blipFill>
            <a:blip r:embed="rId4">
              <a:alphaModFix amt="71000"/>
            </a:blip>
            <a:stretch>
              <a:fillRect/>
            </a:stretch>
          </a:blipFill>
        </p:spPr>
      </p:sp>
      <p:sp>
        <p:nvSpPr>
          <p:cNvPr id="9" name="TextBox 9"/>
          <p:cNvSpPr txBox="1"/>
          <p:nvPr/>
        </p:nvSpPr>
        <p:spPr>
          <a:xfrm>
            <a:off x="6781426" y="939869"/>
            <a:ext cx="8542286" cy="850321"/>
          </a:xfrm>
          <a:prstGeom prst="rect">
            <a:avLst/>
          </a:prstGeom>
        </p:spPr>
        <p:txBody>
          <a:bodyPr lIns="0" tIns="0" rIns="0" bIns="0" rtlCol="0" anchor="t">
            <a:spAutoFit/>
          </a:bodyPr>
          <a:lstStyle/>
          <a:p>
            <a:pPr algn="l">
              <a:lnSpc>
                <a:spcPts val="6470"/>
              </a:lnSpc>
              <a:spcBef>
                <a:spcPct val="0"/>
              </a:spcBef>
            </a:pPr>
            <a:r>
              <a:rPr lang="en-US" sz="6221" b="1">
                <a:solidFill>
                  <a:srgbClr val="F0F7FE"/>
                </a:solidFill>
                <a:latin typeface="Roboto Slab Bold"/>
                <a:ea typeface="Roboto Slab Bold"/>
                <a:cs typeface="Roboto Slab Bold"/>
                <a:sym typeface="Roboto Slab Bold"/>
              </a:rPr>
              <a:t>Bối cảnh</a:t>
            </a:r>
          </a:p>
        </p:txBody>
      </p:sp>
      <p:sp>
        <p:nvSpPr>
          <p:cNvPr id="10" name="TextBox 10"/>
          <p:cNvSpPr txBox="1"/>
          <p:nvPr/>
        </p:nvSpPr>
        <p:spPr>
          <a:xfrm>
            <a:off x="6590926" y="2383446"/>
            <a:ext cx="10764509" cy="6133539"/>
          </a:xfrm>
          <a:prstGeom prst="rect">
            <a:avLst/>
          </a:prstGeom>
        </p:spPr>
        <p:txBody>
          <a:bodyPr lIns="0" tIns="0" rIns="0" bIns="0" rtlCol="0" anchor="t">
            <a:spAutoFit/>
          </a:bodyPr>
          <a:lstStyle/>
          <a:p>
            <a:pPr marL="572377" lvl="1" indent="-286189" algn="l">
              <a:lnSpc>
                <a:spcPts val="3711"/>
              </a:lnSpc>
              <a:buFont typeface="Arial"/>
              <a:buChar char="•"/>
            </a:pPr>
            <a:r>
              <a:rPr lang="en-US" sz="2651" b="1" dirty="0">
                <a:solidFill>
                  <a:srgbClr val="063050"/>
                </a:solidFill>
                <a:latin typeface="Roboto Slab Bold"/>
                <a:ea typeface="Roboto Slab Bold"/>
                <a:cs typeface="Roboto Slab Bold"/>
                <a:sym typeface="Roboto Slab Bold"/>
              </a:rPr>
              <a:t>Xu </a:t>
            </a:r>
            <a:r>
              <a:rPr lang="en-US" sz="2651" b="1" dirty="0" err="1">
                <a:solidFill>
                  <a:srgbClr val="063050"/>
                </a:solidFill>
                <a:latin typeface="Roboto Slab Bold"/>
                <a:ea typeface="Roboto Slab Bold"/>
                <a:cs typeface="Roboto Slab Bold"/>
                <a:sym typeface="Roboto Slab Bold"/>
              </a:rPr>
              <a:t>hướng</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phần</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cứng</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đa</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lõi</a:t>
            </a:r>
            <a:endParaRPr lang="en-US" sz="2651" b="1" dirty="0">
              <a:solidFill>
                <a:srgbClr val="063050"/>
              </a:solidFill>
              <a:latin typeface="Roboto Slab Bold"/>
              <a:ea typeface="Roboto Slab Bold"/>
              <a:cs typeface="Roboto Slab Bold"/>
              <a:sym typeface="Roboto Slab Bold"/>
            </a:endParaRPr>
          </a:p>
          <a:p>
            <a:pPr marL="1144755" lvl="2" indent="-381585" algn="l">
              <a:lnSpc>
                <a:spcPts val="3711"/>
              </a:lnSpc>
              <a:buFont typeface="Arial"/>
              <a:buChar char="⚬"/>
            </a:pPr>
            <a:r>
              <a:rPr lang="en-US" sz="2651" dirty="0" err="1">
                <a:solidFill>
                  <a:srgbClr val="063050"/>
                </a:solidFill>
                <a:latin typeface="Roboto Slab"/>
                <a:ea typeface="Roboto Slab"/>
                <a:cs typeface="Roboto Slab"/>
                <a:sym typeface="Roboto Slab"/>
              </a:rPr>
              <a:t>Sự</a:t>
            </a:r>
            <a:r>
              <a:rPr lang="en-US" sz="2651" dirty="0">
                <a:solidFill>
                  <a:srgbClr val="063050"/>
                </a:solidFill>
                <a:latin typeface="Roboto Slab"/>
                <a:ea typeface="Roboto Slab"/>
                <a:cs typeface="Roboto Slab"/>
                <a:sym typeface="Roboto Slab"/>
              </a:rPr>
              <a:t> </a:t>
            </a:r>
            <a:r>
              <a:rPr lang="en-US" sz="2651" dirty="0" err="1">
                <a:solidFill>
                  <a:srgbClr val="063050"/>
                </a:solidFill>
                <a:latin typeface="Roboto Slab"/>
                <a:ea typeface="Roboto Slab"/>
                <a:cs typeface="Roboto Slab"/>
                <a:sym typeface="Roboto Slab"/>
              </a:rPr>
              <a:t>bão</a:t>
            </a:r>
            <a:r>
              <a:rPr lang="en-US" sz="2651" dirty="0">
                <a:solidFill>
                  <a:srgbClr val="063050"/>
                </a:solidFill>
                <a:latin typeface="Roboto Slab"/>
                <a:ea typeface="Roboto Slab"/>
                <a:cs typeface="Roboto Slab"/>
                <a:sym typeface="Roboto Slab"/>
              </a:rPr>
              <a:t> </a:t>
            </a:r>
            <a:r>
              <a:rPr lang="en-US" sz="2651" dirty="0" err="1">
                <a:solidFill>
                  <a:srgbClr val="063050"/>
                </a:solidFill>
                <a:latin typeface="Roboto Slab"/>
                <a:ea typeface="Roboto Slab"/>
                <a:cs typeface="Roboto Slab"/>
                <a:sym typeface="Roboto Slab"/>
              </a:rPr>
              <a:t>hòa</a:t>
            </a:r>
            <a:r>
              <a:rPr lang="en-US" sz="2651" dirty="0">
                <a:solidFill>
                  <a:srgbClr val="063050"/>
                </a:solidFill>
                <a:latin typeface="Roboto Slab"/>
                <a:ea typeface="Roboto Slab"/>
                <a:cs typeface="Roboto Slab"/>
                <a:sym typeface="Roboto Slab"/>
              </a:rPr>
              <a:t> </a:t>
            </a:r>
            <a:r>
              <a:rPr lang="en-US" sz="2651" dirty="0" err="1">
                <a:solidFill>
                  <a:srgbClr val="063050"/>
                </a:solidFill>
                <a:latin typeface="Roboto Slab"/>
                <a:ea typeface="Roboto Slab"/>
                <a:cs typeface="Roboto Slab"/>
                <a:sym typeface="Roboto Slab"/>
              </a:rPr>
              <a:t>của</a:t>
            </a:r>
            <a:r>
              <a:rPr lang="en-US" sz="2651" dirty="0">
                <a:solidFill>
                  <a:srgbClr val="063050"/>
                </a:solidFill>
                <a:latin typeface="Roboto Slab"/>
                <a:ea typeface="Roboto Slab"/>
                <a:cs typeface="Roboto Slab"/>
                <a:sym typeface="Roboto Slab"/>
              </a:rPr>
              <a:t> </a:t>
            </a:r>
            <a:r>
              <a:rPr lang="en-US" sz="2651" dirty="0" err="1" smtClean="0">
                <a:solidFill>
                  <a:srgbClr val="063050"/>
                </a:solidFill>
                <a:latin typeface="Roboto Slab"/>
                <a:ea typeface="Roboto Slab"/>
                <a:cs typeface="Roboto Slab"/>
                <a:sym typeface="Roboto Slab"/>
              </a:rPr>
              <a:t>xử</a:t>
            </a:r>
            <a:r>
              <a:rPr lang="en-US" sz="2651" dirty="0" smtClean="0">
                <a:solidFill>
                  <a:srgbClr val="063050"/>
                </a:solidFill>
                <a:latin typeface="Roboto Slab"/>
                <a:ea typeface="Roboto Slab"/>
                <a:cs typeface="Roboto Slab"/>
                <a:sym typeface="Roboto Slab"/>
              </a:rPr>
              <a:t> </a:t>
            </a:r>
            <a:r>
              <a:rPr lang="en-US" sz="2651" dirty="0" err="1" smtClean="0">
                <a:solidFill>
                  <a:srgbClr val="063050"/>
                </a:solidFill>
                <a:latin typeface="Roboto Slab"/>
                <a:ea typeface="Roboto Slab"/>
                <a:cs typeface="Roboto Slab"/>
                <a:sym typeface="Roboto Slab"/>
              </a:rPr>
              <a:t>lý</a:t>
            </a:r>
            <a:r>
              <a:rPr lang="en-US" sz="2651" dirty="0" smtClean="0">
                <a:solidFill>
                  <a:srgbClr val="063050"/>
                </a:solidFill>
                <a:latin typeface="Roboto Slab"/>
                <a:ea typeface="Roboto Slab"/>
                <a:cs typeface="Roboto Slab"/>
                <a:sym typeface="Roboto Slab"/>
              </a:rPr>
              <a:t> </a:t>
            </a:r>
            <a:r>
              <a:rPr lang="en-US" sz="2651" dirty="0" err="1" smtClean="0">
                <a:solidFill>
                  <a:srgbClr val="063050"/>
                </a:solidFill>
                <a:latin typeface="Roboto Slab"/>
                <a:ea typeface="Roboto Slab"/>
                <a:cs typeface="Roboto Slab"/>
                <a:sym typeface="Roboto Slab"/>
              </a:rPr>
              <a:t>đơn</a:t>
            </a:r>
            <a:r>
              <a:rPr lang="en-US" sz="2651" dirty="0" smtClean="0">
                <a:solidFill>
                  <a:srgbClr val="063050"/>
                </a:solidFill>
                <a:latin typeface="Roboto Slab"/>
                <a:ea typeface="Roboto Slab"/>
                <a:cs typeface="Roboto Slab"/>
                <a:sym typeface="Roboto Slab"/>
              </a:rPr>
              <a:t> </a:t>
            </a:r>
            <a:r>
              <a:rPr lang="en-US" sz="2651" dirty="0" err="1">
                <a:solidFill>
                  <a:srgbClr val="063050"/>
                </a:solidFill>
                <a:latin typeface="Roboto Slab"/>
                <a:ea typeface="Roboto Slab"/>
                <a:cs typeface="Roboto Slab"/>
                <a:sym typeface="Roboto Slab"/>
              </a:rPr>
              <a:t>luồng</a:t>
            </a:r>
            <a:endParaRPr lang="en-US" sz="2651" dirty="0">
              <a:solidFill>
                <a:srgbClr val="063050"/>
              </a:solidFill>
              <a:latin typeface="Roboto Slab"/>
              <a:ea typeface="Roboto Slab"/>
              <a:cs typeface="Roboto Slab"/>
              <a:sym typeface="Roboto Slab"/>
            </a:endParaRPr>
          </a:p>
          <a:p>
            <a:pPr marL="1144755" lvl="2" indent="-381585" algn="l">
              <a:lnSpc>
                <a:spcPts val="3711"/>
              </a:lnSpc>
              <a:buFont typeface="Arial"/>
              <a:buChar char="⚬"/>
            </a:pPr>
            <a:r>
              <a:rPr lang="en-US" sz="2651" dirty="0" err="1">
                <a:solidFill>
                  <a:srgbClr val="063050"/>
                </a:solidFill>
                <a:latin typeface="Roboto Slab"/>
                <a:ea typeface="Roboto Slab"/>
                <a:cs typeface="Roboto Slab"/>
                <a:sym typeface="Roboto Slab"/>
              </a:rPr>
              <a:t>Đòi</a:t>
            </a:r>
            <a:r>
              <a:rPr lang="en-US" sz="2651" dirty="0">
                <a:solidFill>
                  <a:srgbClr val="063050"/>
                </a:solidFill>
                <a:latin typeface="Roboto Slab"/>
                <a:ea typeface="Roboto Slab"/>
                <a:cs typeface="Roboto Slab"/>
                <a:sym typeface="Roboto Slab"/>
              </a:rPr>
              <a:t> </a:t>
            </a:r>
            <a:r>
              <a:rPr lang="en-US" sz="2651" dirty="0" err="1">
                <a:solidFill>
                  <a:srgbClr val="063050"/>
                </a:solidFill>
                <a:latin typeface="Roboto Slab"/>
                <a:ea typeface="Roboto Slab"/>
                <a:cs typeface="Roboto Slab"/>
                <a:sym typeface="Roboto Slab"/>
              </a:rPr>
              <a:t>hỏi</a:t>
            </a:r>
            <a:r>
              <a:rPr lang="en-US" sz="2651" dirty="0">
                <a:solidFill>
                  <a:srgbClr val="063050"/>
                </a:solidFill>
                <a:latin typeface="Roboto Slab"/>
                <a:ea typeface="Roboto Slab"/>
                <a:cs typeface="Roboto Slab"/>
                <a:sym typeface="Roboto Slab"/>
              </a:rPr>
              <a:t> song </a:t>
            </a:r>
            <a:r>
              <a:rPr lang="en-US" sz="2651" dirty="0" err="1">
                <a:solidFill>
                  <a:srgbClr val="063050"/>
                </a:solidFill>
                <a:latin typeface="Roboto Slab"/>
                <a:ea typeface="Roboto Slab"/>
                <a:cs typeface="Roboto Slab"/>
                <a:sym typeface="Roboto Slab"/>
              </a:rPr>
              <a:t>song</a:t>
            </a:r>
            <a:r>
              <a:rPr lang="en-US" sz="2651" dirty="0">
                <a:solidFill>
                  <a:srgbClr val="063050"/>
                </a:solidFill>
                <a:latin typeface="Roboto Slab"/>
                <a:ea typeface="Roboto Slab"/>
                <a:cs typeface="Roboto Slab"/>
                <a:sym typeface="Roboto Slab"/>
              </a:rPr>
              <a:t> </a:t>
            </a:r>
            <a:r>
              <a:rPr lang="en-US" sz="2651" dirty="0" err="1">
                <a:solidFill>
                  <a:srgbClr val="063050"/>
                </a:solidFill>
                <a:latin typeface="Roboto Slab"/>
                <a:ea typeface="Roboto Slab"/>
                <a:cs typeface="Roboto Slab"/>
                <a:sym typeface="Roboto Slab"/>
              </a:rPr>
              <a:t>hoá</a:t>
            </a:r>
            <a:endParaRPr lang="en-US" sz="2651" dirty="0">
              <a:solidFill>
                <a:srgbClr val="063050"/>
              </a:solidFill>
              <a:latin typeface="Roboto Slab"/>
              <a:ea typeface="Roboto Slab"/>
              <a:cs typeface="Roboto Slab"/>
              <a:sym typeface="Roboto Slab"/>
            </a:endParaRPr>
          </a:p>
          <a:p>
            <a:pPr marL="572377" lvl="1" indent="-286189" algn="l">
              <a:lnSpc>
                <a:spcPts val="3711"/>
              </a:lnSpc>
              <a:buFont typeface="Arial"/>
              <a:buChar char="•"/>
            </a:pPr>
            <a:r>
              <a:rPr lang="en-US" sz="2651" b="1" dirty="0" err="1">
                <a:solidFill>
                  <a:srgbClr val="063050"/>
                </a:solidFill>
                <a:latin typeface="Roboto Slab Bold"/>
                <a:ea typeface="Roboto Slab Bold"/>
                <a:cs typeface="Roboto Slab Bold"/>
                <a:sym typeface="Roboto Slab Bold"/>
              </a:rPr>
              <a:t>Nhu</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cầu</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nâng</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cao</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hiệu</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quả</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sử</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dụng</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tài</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nguyên</a:t>
            </a:r>
            <a:endParaRPr lang="en-US" sz="2651" b="1" dirty="0">
              <a:solidFill>
                <a:srgbClr val="063050"/>
              </a:solidFill>
              <a:latin typeface="Roboto Slab Bold"/>
              <a:ea typeface="Roboto Slab Bold"/>
              <a:cs typeface="Roboto Slab Bold"/>
              <a:sym typeface="Roboto Slab Bold"/>
            </a:endParaRPr>
          </a:p>
          <a:p>
            <a:pPr marL="1144755" lvl="2" indent="-381585" algn="l">
              <a:lnSpc>
                <a:spcPts val="3711"/>
              </a:lnSpc>
              <a:buFont typeface="Arial"/>
              <a:buChar char="⚬"/>
            </a:pPr>
            <a:r>
              <a:rPr lang="en-US" sz="2651" dirty="0">
                <a:solidFill>
                  <a:srgbClr val="063050"/>
                </a:solidFill>
                <a:latin typeface="Roboto Slab"/>
                <a:ea typeface="Roboto Slab"/>
                <a:cs typeface="Roboto Slab"/>
                <a:sym typeface="Roboto Slab"/>
              </a:rPr>
              <a:t>Chi </a:t>
            </a:r>
            <a:r>
              <a:rPr lang="en-US" sz="2651" dirty="0" err="1">
                <a:solidFill>
                  <a:srgbClr val="063050"/>
                </a:solidFill>
                <a:latin typeface="Roboto Slab"/>
                <a:ea typeface="Roboto Slab"/>
                <a:cs typeface="Roboto Slab"/>
                <a:sym typeface="Roboto Slab"/>
              </a:rPr>
              <a:t>phí</a:t>
            </a:r>
            <a:r>
              <a:rPr lang="en-US" sz="2651" dirty="0">
                <a:solidFill>
                  <a:srgbClr val="063050"/>
                </a:solidFill>
                <a:latin typeface="Roboto Slab"/>
                <a:ea typeface="Roboto Slab"/>
                <a:cs typeface="Roboto Slab"/>
                <a:sym typeface="Roboto Slab"/>
              </a:rPr>
              <a:t> </a:t>
            </a:r>
            <a:r>
              <a:rPr lang="en-US" sz="2651" dirty="0" err="1">
                <a:solidFill>
                  <a:srgbClr val="063050"/>
                </a:solidFill>
                <a:latin typeface="Roboto Slab"/>
                <a:ea typeface="Roboto Slab"/>
                <a:cs typeface="Roboto Slab"/>
                <a:sym typeface="Roboto Slab"/>
              </a:rPr>
              <a:t>hạ</a:t>
            </a:r>
            <a:r>
              <a:rPr lang="en-US" sz="2651" dirty="0">
                <a:solidFill>
                  <a:srgbClr val="063050"/>
                </a:solidFill>
                <a:latin typeface="Roboto Slab"/>
                <a:ea typeface="Roboto Slab"/>
                <a:cs typeface="Roboto Slab"/>
                <a:sym typeface="Roboto Slab"/>
              </a:rPr>
              <a:t> </a:t>
            </a:r>
            <a:r>
              <a:rPr lang="en-US" sz="2651" dirty="0" err="1" smtClean="0">
                <a:solidFill>
                  <a:srgbClr val="063050"/>
                </a:solidFill>
                <a:latin typeface="Roboto Slab"/>
                <a:ea typeface="Roboto Slab"/>
                <a:cs typeface="Roboto Slab"/>
                <a:sym typeface="Roboto Slab"/>
              </a:rPr>
              <a:t>tầng</a:t>
            </a:r>
            <a:r>
              <a:rPr lang="en-US" sz="2651" dirty="0" smtClean="0">
                <a:solidFill>
                  <a:srgbClr val="063050"/>
                </a:solidFill>
                <a:latin typeface="Roboto Slab"/>
                <a:ea typeface="Roboto Slab"/>
                <a:cs typeface="Roboto Slab"/>
                <a:sym typeface="Roboto Slab"/>
              </a:rPr>
              <a:t> </a:t>
            </a:r>
            <a:r>
              <a:rPr lang="en-US" sz="2651" smtClean="0">
                <a:solidFill>
                  <a:srgbClr val="063050"/>
                </a:solidFill>
                <a:latin typeface="Roboto Slab"/>
                <a:ea typeface="Roboto Slab"/>
                <a:cs typeface="Roboto Slab"/>
                <a:sym typeface="Roboto Slab"/>
              </a:rPr>
              <a:t>cao</a:t>
            </a:r>
            <a:endParaRPr lang="en-US" sz="2651" dirty="0">
              <a:solidFill>
                <a:srgbClr val="063050"/>
              </a:solidFill>
              <a:latin typeface="Roboto Slab"/>
              <a:ea typeface="Roboto Slab"/>
              <a:cs typeface="Roboto Slab"/>
              <a:sym typeface="Roboto Slab"/>
            </a:endParaRPr>
          </a:p>
          <a:p>
            <a:pPr marL="1144755" lvl="2" indent="-381585" algn="l">
              <a:lnSpc>
                <a:spcPts val="3711"/>
              </a:lnSpc>
              <a:buFont typeface="Arial"/>
              <a:buChar char="⚬"/>
            </a:pPr>
            <a:r>
              <a:rPr lang="en-US" sz="2651" dirty="0" err="1">
                <a:solidFill>
                  <a:srgbClr val="063050"/>
                </a:solidFill>
                <a:latin typeface="Roboto Slab"/>
                <a:ea typeface="Roboto Slab"/>
                <a:cs typeface="Roboto Slab"/>
                <a:sym typeface="Roboto Slab"/>
              </a:rPr>
              <a:t>Tối</a:t>
            </a:r>
            <a:r>
              <a:rPr lang="en-US" sz="2651" dirty="0">
                <a:solidFill>
                  <a:srgbClr val="063050"/>
                </a:solidFill>
                <a:latin typeface="Roboto Slab"/>
                <a:ea typeface="Roboto Slab"/>
                <a:cs typeface="Roboto Slab"/>
                <a:sym typeface="Roboto Slab"/>
              </a:rPr>
              <a:t> </a:t>
            </a:r>
            <a:r>
              <a:rPr lang="en-US" sz="2651" dirty="0" err="1">
                <a:solidFill>
                  <a:srgbClr val="063050"/>
                </a:solidFill>
                <a:latin typeface="Roboto Slab"/>
                <a:ea typeface="Roboto Slab"/>
                <a:cs typeface="Roboto Slab"/>
                <a:sym typeface="Roboto Slab"/>
              </a:rPr>
              <a:t>ưu</a:t>
            </a:r>
            <a:r>
              <a:rPr lang="en-US" sz="2651" dirty="0">
                <a:solidFill>
                  <a:srgbClr val="063050"/>
                </a:solidFill>
                <a:latin typeface="Roboto Slab"/>
                <a:ea typeface="Roboto Slab"/>
                <a:cs typeface="Roboto Slab"/>
                <a:sym typeface="Roboto Slab"/>
              </a:rPr>
              <a:t> </a:t>
            </a:r>
            <a:r>
              <a:rPr lang="en-US" sz="2651" dirty="0" err="1">
                <a:solidFill>
                  <a:srgbClr val="063050"/>
                </a:solidFill>
                <a:latin typeface="Roboto Slab"/>
                <a:ea typeface="Roboto Slab"/>
                <a:cs typeface="Roboto Slab"/>
                <a:sym typeface="Roboto Slab"/>
              </a:rPr>
              <a:t>hóa</a:t>
            </a:r>
            <a:r>
              <a:rPr lang="en-US" sz="2651" dirty="0">
                <a:solidFill>
                  <a:srgbClr val="063050"/>
                </a:solidFill>
                <a:latin typeface="Roboto Slab"/>
                <a:ea typeface="Roboto Slab"/>
                <a:cs typeface="Roboto Slab"/>
                <a:sym typeface="Roboto Slab"/>
              </a:rPr>
              <a:t> </a:t>
            </a:r>
            <a:r>
              <a:rPr lang="en-US" sz="2651" dirty="0" err="1" smtClean="0">
                <a:solidFill>
                  <a:srgbClr val="063050"/>
                </a:solidFill>
                <a:latin typeface="Roboto Slab"/>
                <a:ea typeface="Roboto Slab"/>
                <a:cs typeface="Roboto Slab"/>
                <a:sym typeface="Roboto Slab"/>
              </a:rPr>
              <a:t>ổn</a:t>
            </a:r>
            <a:r>
              <a:rPr lang="en-US" sz="2651" dirty="0" smtClean="0">
                <a:solidFill>
                  <a:srgbClr val="063050"/>
                </a:solidFill>
                <a:latin typeface="Roboto Slab"/>
                <a:ea typeface="Roboto Slab"/>
                <a:cs typeface="Roboto Slab"/>
                <a:sym typeface="Roboto Slab"/>
              </a:rPr>
              <a:t> </a:t>
            </a:r>
            <a:r>
              <a:rPr lang="en-US" sz="2651" dirty="0" err="1">
                <a:solidFill>
                  <a:srgbClr val="063050"/>
                </a:solidFill>
                <a:latin typeface="Roboto Slab"/>
                <a:ea typeface="Roboto Slab"/>
                <a:cs typeface="Roboto Slab"/>
                <a:sym typeface="Roboto Slab"/>
              </a:rPr>
              <a:t>định</a:t>
            </a:r>
            <a:endParaRPr lang="en-US" sz="2651" dirty="0">
              <a:solidFill>
                <a:srgbClr val="063050"/>
              </a:solidFill>
              <a:latin typeface="Roboto Slab"/>
              <a:ea typeface="Roboto Slab"/>
              <a:cs typeface="Roboto Slab"/>
              <a:sym typeface="Roboto Slab"/>
            </a:endParaRPr>
          </a:p>
          <a:p>
            <a:pPr marL="572377" lvl="1" indent="-286189" algn="l">
              <a:lnSpc>
                <a:spcPts val="3711"/>
              </a:lnSpc>
              <a:buFont typeface="Arial"/>
              <a:buChar char="•"/>
            </a:pPr>
            <a:r>
              <a:rPr lang="en-US" sz="2651" b="1" dirty="0" err="1">
                <a:solidFill>
                  <a:srgbClr val="063050"/>
                </a:solidFill>
                <a:latin typeface="Roboto Slab Bold"/>
                <a:ea typeface="Roboto Slab Bold"/>
                <a:cs typeface="Roboto Slab Bold"/>
                <a:sym typeface="Roboto Slab Bold"/>
              </a:rPr>
              <a:t>Sự</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bùng</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nổ</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của</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điện</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toán</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ảo</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hóa</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và</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môi</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trường</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phân</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tán</a:t>
            </a:r>
            <a:endParaRPr lang="en-US" sz="2651" b="1" dirty="0">
              <a:solidFill>
                <a:srgbClr val="063050"/>
              </a:solidFill>
              <a:latin typeface="Roboto Slab Bold"/>
              <a:ea typeface="Roboto Slab Bold"/>
              <a:cs typeface="Roboto Slab Bold"/>
              <a:sym typeface="Roboto Slab Bold"/>
            </a:endParaRPr>
          </a:p>
          <a:p>
            <a:pPr marL="1144755" lvl="2" indent="-381585" algn="l">
              <a:lnSpc>
                <a:spcPts val="3711"/>
              </a:lnSpc>
              <a:buFont typeface="Arial"/>
              <a:buChar char="⚬"/>
            </a:pPr>
            <a:r>
              <a:rPr lang="en-US" sz="2651" dirty="0">
                <a:solidFill>
                  <a:srgbClr val="063050"/>
                </a:solidFill>
                <a:latin typeface="Roboto Slab"/>
                <a:ea typeface="Roboto Slab"/>
                <a:cs typeface="Roboto Slab"/>
                <a:sym typeface="Roboto Slab"/>
              </a:rPr>
              <a:t>Cloud computing &amp; </a:t>
            </a:r>
            <a:r>
              <a:rPr lang="en-US" sz="2651" dirty="0" err="1">
                <a:solidFill>
                  <a:srgbClr val="063050"/>
                </a:solidFill>
                <a:latin typeface="Roboto Slab"/>
                <a:ea typeface="Roboto Slab"/>
                <a:cs typeface="Roboto Slab"/>
                <a:sym typeface="Roboto Slab"/>
              </a:rPr>
              <a:t>microservices</a:t>
            </a:r>
            <a:endParaRPr lang="en-US" sz="2651" dirty="0">
              <a:solidFill>
                <a:srgbClr val="063050"/>
              </a:solidFill>
              <a:latin typeface="Roboto Slab"/>
              <a:ea typeface="Roboto Slab"/>
              <a:cs typeface="Roboto Slab"/>
              <a:sym typeface="Roboto Slab"/>
            </a:endParaRPr>
          </a:p>
          <a:p>
            <a:pPr marL="1144755" lvl="2" indent="-381585" algn="l">
              <a:lnSpc>
                <a:spcPts val="3711"/>
              </a:lnSpc>
              <a:buFont typeface="Arial"/>
              <a:buChar char="⚬"/>
            </a:pPr>
            <a:r>
              <a:rPr lang="en-US" sz="2651" dirty="0" err="1">
                <a:solidFill>
                  <a:srgbClr val="063050"/>
                </a:solidFill>
                <a:latin typeface="Roboto Slab"/>
                <a:ea typeface="Roboto Slab"/>
                <a:cs typeface="Roboto Slab"/>
                <a:sym typeface="Roboto Slab"/>
              </a:rPr>
              <a:t>Cô</a:t>
            </a:r>
            <a:r>
              <a:rPr lang="en-US" sz="2651" dirty="0">
                <a:solidFill>
                  <a:srgbClr val="063050"/>
                </a:solidFill>
                <a:latin typeface="Roboto Slab"/>
                <a:ea typeface="Roboto Slab"/>
                <a:cs typeface="Roboto Slab"/>
                <a:sym typeface="Roboto Slab"/>
              </a:rPr>
              <a:t> </a:t>
            </a:r>
            <a:r>
              <a:rPr lang="en-US" sz="2651" dirty="0" err="1">
                <a:solidFill>
                  <a:srgbClr val="063050"/>
                </a:solidFill>
                <a:latin typeface="Roboto Slab"/>
                <a:ea typeface="Roboto Slab"/>
                <a:cs typeface="Roboto Slab"/>
                <a:sym typeface="Roboto Slab"/>
              </a:rPr>
              <a:t>lập</a:t>
            </a:r>
            <a:r>
              <a:rPr lang="en-US" sz="2651" dirty="0">
                <a:solidFill>
                  <a:srgbClr val="063050"/>
                </a:solidFill>
                <a:latin typeface="Roboto Slab"/>
                <a:ea typeface="Roboto Slab"/>
                <a:cs typeface="Roboto Slab"/>
                <a:sym typeface="Roboto Slab"/>
              </a:rPr>
              <a:t> </a:t>
            </a:r>
            <a:r>
              <a:rPr lang="en-US" sz="2651" dirty="0" err="1">
                <a:solidFill>
                  <a:srgbClr val="063050"/>
                </a:solidFill>
                <a:latin typeface="Roboto Slab"/>
                <a:ea typeface="Roboto Slab"/>
                <a:cs typeface="Roboto Slab"/>
                <a:sym typeface="Roboto Slab"/>
              </a:rPr>
              <a:t>và</a:t>
            </a:r>
            <a:r>
              <a:rPr lang="en-US" sz="2651" dirty="0">
                <a:solidFill>
                  <a:srgbClr val="063050"/>
                </a:solidFill>
                <a:latin typeface="Roboto Slab"/>
                <a:ea typeface="Roboto Slab"/>
                <a:cs typeface="Roboto Slab"/>
                <a:sym typeface="Roboto Slab"/>
              </a:rPr>
              <a:t> </a:t>
            </a:r>
            <a:r>
              <a:rPr lang="en-US" sz="2651" dirty="0" err="1">
                <a:solidFill>
                  <a:srgbClr val="063050"/>
                </a:solidFill>
                <a:latin typeface="Roboto Slab"/>
                <a:ea typeface="Roboto Slab"/>
                <a:cs typeface="Roboto Slab"/>
                <a:sym typeface="Roboto Slab"/>
              </a:rPr>
              <a:t>bảo</a:t>
            </a:r>
            <a:r>
              <a:rPr lang="en-US" sz="2651" dirty="0">
                <a:solidFill>
                  <a:srgbClr val="063050"/>
                </a:solidFill>
                <a:latin typeface="Roboto Slab"/>
                <a:ea typeface="Roboto Slab"/>
                <a:cs typeface="Roboto Slab"/>
                <a:sym typeface="Roboto Slab"/>
              </a:rPr>
              <a:t> </a:t>
            </a:r>
            <a:r>
              <a:rPr lang="en-US" sz="2651" dirty="0" err="1">
                <a:solidFill>
                  <a:srgbClr val="063050"/>
                </a:solidFill>
                <a:latin typeface="Roboto Slab"/>
                <a:ea typeface="Roboto Slab"/>
                <a:cs typeface="Roboto Slab"/>
                <a:sym typeface="Roboto Slab"/>
              </a:rPr>
              <a:t>vệ</a:t>
            </a:r>
            <a:r>
              <a:rPr lang="en-US" sz="2651" dirty="0">
                <a:solidFill>
                  <a:srgbClr val="063050"/>
                </a:solidFill>
                <a:latin typeface="Roboto Slab"/>
                <a:ea typeface="Roboto Slab"/>
                <a:cs typeface="Roboto Slab"/>
                <a:sym typeface="Roboto Slab"/>
              </a:rPr>
              <a:t> </a:t>
            </a:r>
            <a:r>
              <a:rPr lang="en-US" sz="2651" dirty="0" err="1">
                <a:solidFill>
                  <a:srgbClr val="063050"/>
                </a:solidFill>
                <a:latin typeface="Roboto Slab"/>
                <a:ea typeface="Roboto Slab"/>
                <a:cs typeface="Roboto Slab"/>
                <a:sym typeface="Roboto Slab"/>
              </a:rPr>
              <a:t>lỗi</a:t>
            </a:r>
            <a:endParaRPr lang="en-US" sz="2651" dirty="0">
              <a:solidFill>
                <a:srgbClr val="063050"/>
              </a:solidFill>
              <a:latin typeface="Roboto Slab"/>
              <a:ea typeface="Roboto Slab"/>
              <a:cs typeface="Roboto Slab"/>
              <a:sym typeface="Roboto Slab"/>
            </a:endParaRPr>
          </a:p>
          <a:p>
            <a:pPr marL="572377" lvl="1" indent="-286189" algn="l">
              <a:lnSpc>
                <a:spcPts val="3711"/>
              </a:lnSpc>
              <a:buFont typeface="Arial"/>
              <a:buChar char="•"/>
            </a:pPr>
            <a:r>
              <a:rPr lang="en-US" sz="2651" b="1" dirty="0" err="1">
                <a:solidFill>
                  <a:srgbClr val="063050"/>
                </a:solidFill>
                <a:latin typeface="Roboto Slab Bold"/>
                <a:ea typeface="Roboto Slab Bold"/>
                <a:cs typeface="Roboto Slab Bold"/>
                <a:sym typeface="Roboto Slab Bold"/>
              </a:rPr>
              <a:t>Kết</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nối</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giữa</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hai</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xu</a:t>
            </a:r>
            <a:r>
              <a:rPr lang="en-US" sz="2651" b="1" dirty="0">
                <a:solidFill>
                  <a:srgbClr val="063050"/>
                </a:solidFill>
                <a:latin typeface="Roboto Slab Bold"/>
                <a:ea typeface="Roboto Slab Bold"/>
                <a:cs typeface="Roboto Slab Bold"/>
                <a:sym typeface="Roboto Slab Bold"/>
              </a:rPr>
              <a:t> </a:t>
            </a:r>
            <a:r>
              <a:rPr lang="en-US" sz="2651" b="1" dirty="0" err="1">
                <a:solidFill>
                  <a:srgbClr val="063050"/>
                </a:solidFill>
                <a:latin typeface="Roboto Slab Bold"/>
                <a:ea typeface="Roboto Slab Bold"/>
                <a:cs typeface="Roboto Slab Bold"/>
                <a:sym typeface="Roboto Slab Bold"/>
              </a:rPr>
              <a:t>hướng</a:t>
            </a:r>
            <a:endParaRPr lang="en-US" sz="2651" b="1" dirty="0">
              <a:solidFill>
                <a:srgbClr val="063050"/>
              </a:solidFill>
              <a:latin typeface="Roboto Slab Bold"/>
              <a:ea typeface="Roboto Slab Bold"/>
              <a:cs typeface="Roboto Slab Bold"/>
              <a:sym typeface="Roboto Slab Bold"/>
            </a:endParaRPr>
          </a:p>
          <a:p>
            <a:pPr marL="1144755" lvl="2" indent="-381585" algn="l">
              <a:lnSpc>
                <a:spcPts val="3711"/>
              </a:lnSpc>
              <a:buFont typeface="Arial"/>
              <a:buChar char="⚬"/>
            </a:pPr>
            <a:r>
              <a:rPr lang="en-US" sz="2651" dirty="0" err="1">
                <a:solidFill>
                  <a:srgbClr val="063050"/>
                </a:solidFill>
                <a:latin typeface="Roboto Slab"/>
                <a:ea typeface="Roboto Slab"/>
                <a:cs typeface="Roboto Slab"/>
                <a:sym typeface="Roboto Slab"/>
              </a:rPr>
              <a:t>Nền</a:t>
            </a:r>
            <a:r>
              <a:rPr lang="en-US" sz="2651" dirty="0">
                <a:solidFill>
                  <a:srgbClr val="063050"/>
                </a:solidFill>
                <a:latin typeface="Roboto Slab"/>
                <a:ea typeface="Roboto Slab"/>
                <a:cs typeface="Roboto Slab"/>
                <a:sym typeface="Roboto Slab"/>
              </a:rPr>
              <a:t> </a:t>
            </a:r>
            <a:r>
              <a:rPr lang="en-US" sz="2651" dirty="0" err="1">
                <a:solidFill>
                  <a:srgbClr val="063050"/>
                </a:solidFill>
                <a:latin typeface="Roboto Slab"/>
                <a:ea typeface="Roboto Slab"/>
                <a:cs typeface="Roboto Slab"/>
                <a:sym typeface="Roboto Slab"/>
              </a:rPr>
              <a:t>tảng</a:t>
            </a:r>
            <a:r>
              <a:rPr lang="en-US" sz="2651" dirty="0">
                <a:solidFill>
                  <a:srgbClr val="063050"/>
                </a:solidFill>
                <a:latin typeface="Roboto Slab"/>
                <a:ea typeface="Roboto Slab"/>
                <a:cs typeface="Roboto Slab"/>
                <a:sym typeface="Roboto Slab"/>
              </a:rPr>
              <a:t> </a:t>
            </a:r>
            <a:r>
              <a:rPr lang="en-US" sz="2651" dirty="0" err="1">
                <a:solidFill>
                  <a:srgbClr val="063050"/>
                </a:solidFill>
                <a:latin typeface="Roboto Slab"/>
                <a:ea typeface="Roboto Slab"/>
                <a:cs typeface="Roboto Slab"/>
                <a:sym typeface="Roboto Slab"/>
              </a:rPr>
              <a:t>hỗn</a:t>
            </a:r>
            <a:r>
              <a:rPr lang="en-US" sz="2651" dirty="0">
                <a:solidFill>
                  <a:srgbClr val="063050"/>
                </a:solidFill>
                <a:latin typeface="Roboto Slab"/>
                <a:ea typeface="Roboto Slab"/>
                <a:cs typeface="Roboto Slab"/>
                <a:sym typeface="Roboto Slab"/>
              </a:rPr>
              <a:t> </a:t>
            </a:r>
            <a:r>
              <a:rPr lang="en-US" sz="2651" dirty="0" err="1">
                <a:solidFill>
                  <a:srgbClr val="063050"/>
                </a:solidFill>
                <a:latin typeface="Roboto Slab"/>
                <a:ea typeface="Roboto Slab"/>
                <a:cs typeface="Roboto Slab"/>
                <a:sym typeface="Roboto Slab"/>
              </a:rPr>
              <a:t>hợp</a:t>
            </a:r>
            <a:endParaRPr lang="en-US" sz="2651" dirty="0">
              <a:solidFill>
                <a:srgbClr val="063050"/>
              </a:solidFill>
              <a:latin typeface="Roboto Slab"/>
              <a:ea typeface="Roboto Slab"/>
              <a:cs typeface="Roboto Slab"/>
              <a:sym typeface="Roboto Slab"/>
            </a:endParaRPr>
          </a:p>
          <a:p>
            <a:pPr marL="1144755" lvl="2" indent="-381585" algn="l">
              <a:lnSpc>
                <a:spcPts val="3711"/>
              </a:lnSpc>
              <a:buFont typeface="Arial"/>
              <a:buChar char="⚬"/>
            </a:pPr>
            <a:r>
              <a:rPr lang="en-US" sz="2651" dirty="0" err="1">
                <a:solidFill>
                  <a:srgbClr val="063050"/>
                </a:solidFill>
                <a:latin typeface="Roboto Slab"/>
                <a:ea typeface="Roboto Slab"/>
                <a:cs typeface="Roboto Slab"/>
                <a:sym typeface="Roboto Slab"/>
              </a:rPr>
              <a:t>Tối</a:t>
            </a:r>
            <a:r>
              <a:rPr lang="en-US" sz="2651" dirty="0">
                <a:solidFill>
                  <a:srgbClr val="063050"/>
                </a:solidFill>
                <a:latin typeface="Roboto Slab"/>
                <a:ea typeface="Roboto Slab"/>
                <a:cs typeface="Roboto Slab"/>
                <a:sym typeface="Roboto Slab"/>
              </a:rPr>
              <a:t> </a:t>
            </a:r>
            <a:r>
              <a:rPr lang="en-US" sz="2651" dirty="0" err="1">
                <a:solidFill>
                  <a:srgbClr val="063050"/>
                </a:solidFill>
                <a:latin typeface="Roboto Slab"/>
                <a:ea typeface="Roboto Slab"/>
                <a:cs typeface="Roboto Slab"/>
                <a:sym typeface="Roboto Slab"/>
              </a:rPr>
              <a:t>ưu</a:t>
            </a:r>
            <a:r>
              <a:rPr lang="en-US" sz="2651" dirty="0">
                <a:solidFill>
                  <a:srgbClr val="063050"/>
                </a:solidFill>
                <a:latin typeface="Roboto Slab"/>
                <a:ea typeface="Roboto Slab"/>
                <a:cs typeface="Roboto Slab"/>
                <a:sym typeface="Roboto Slab"/>
              </a:rPr>
              <a:t> </a:t>
            </a:r>
            <a:r>
              <a:rPr lang="en-US" sz="2651" dirty="0" err="1">
                <a:solidFill>
                  <a:srgbClr val="063050"/>
                </a:solidFill>
                <a:latin typeface="Roboto Slab"/>
                <a:ea typeface="Roboto Slab"/>
                <a:cs typeface="Roboto Slab"/>
                <a:sym typeface="Roboto Slab"/>
              </a:rPr>
              <a:t>tổng</a:t>
            </a:r>
            <a:r>
              <a:rPr lang="en-US" sz="2651" dirty="0">
                <a:solidFill>
                  <a:srgbClr val="063050"/>
                </a:solidFill>
                <a:latin typeface="Roboto Slab"/>
                <a:ea typeface="Roboto Slab"/>
                <a:cs typeface="Roboto Slab"/>
                <a:sym typeface="Roboto Slab"/>
              </a:rPr>
              <a:t> </a:t>
            </a:r>
            <a:r>
              <a:rPr lang="en-US" sz="2651" dirty="0" err="1">
                <a:solidFill>
                  <a:srgbClr val="063050"/>
                </a:solidFill>
                <a:latin typeface="Roboto Slab"/>
                <a:ea typeface="Roboto Slab"/>
                <a:cs typeface="Roboto Slab"/>
                <a:sym typeface="Roboto Slab"/>
              </a:rPr>
              <a:t>thể</a:t>
            </a:r>
            <a:endParaRPr lang="en-US" sz="2651" dirty="0">
              <a:solidFill>
                <a:srgbClr val="063050"/>
              </a:solidFill>
              <a:latin typeface="Roboto Slab"/>
              <a:ea typeface="Roboto Slab"/>
              <a:cs typeface="Roboto Slab"/>
              <a:sym typeface="Roboto Slab"/>
            </a:endParaRPr>
          </a:p>
          <a:p>
            <a:pPr algn="l">
              <a:lnSpc>
                <a:spcPts val="3711"/>
              </a:lnSpc>
            </a:pPr>
            <a:endParaRPr lang="en-US" sz="2651" dirty="0">
              <a:solidFill>
                <a:srgbClr val="063050"/>
              </a:solidFill>
              <a:latin typeface="Roboto Slab"/>
              <a:ea typeface="Roboto Slab"/>
              <a:cs typeface="Roboto Slab"/>
              <a:sym typeface="Roboto Slab"/>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13079691" y="2719964"/>
            <a:ext cx="3863618" cy="5725179"/>
          </a:xfrm>
          <a:custGeom>
            <a:avLst/>
            <a:gdLst/>
            <a:ahLst/>
            <a:cxnLst/>
            <a:rect l="l" t="t" r="r" b="b"/>
            <a:pathLst>
              <a:path w="3863618" h="5725179">
                <a:moveTo>
                  <a:pt x="0" y="0"/>
                </a:moveTo>
                <a:lnTo>
                  <a:pt x="3863618" y="0"/>
                </a:lnTo>
                <a:lnTo>
                  <a:pt x="3863618" y="5725180"/>
                </a:lnTo>
                <a:lnTo>
                  <a:pt x="0" y="5725180"/>
                </a:lnTo>
                <a:lnTo>
                  <a:pt x="0" y="0"/>
                </a:lnTo>
                <a:close/>
              </a:path>
            </a:pathLst>
          </a:custGeom>
          <a:blipFill>
            <a:blip r:embed="rId4"/>
            <a:stretch>
              <a:fillRect/>
            </a:stretch>
          </a:blipFill>
        </p:spPr>
      </p:sp>
      <p:sp>
        <p:nvSpPr>
          <p:cNvPr id="7" name="TextBox 7"/>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Type of Virtualization</a:t>
            </a:r>
          </a:p>
        </p:txBody>
      </p:sp>
      <p:sp>
        <p:nvSpPr>
          <p:cNvPr id="8" name="TextBox 8"/>
          <p:cNvSpPr txBox="1"/>
          <p:nvPr/>
        </p:nvSpPr>
        <p:spPr>
          <a:xfrm>
            <a:off x="402536" y="1793875"/>
            <a:ext cx="8741464" cy="606425"/>
          </a:xfrm>
          <a:prstGeom prst="rect">
            <a:avLst/>
          </a:prstGeom>
        </p:spPr>
        <p:txBody>
          <a:bodyPr lIns="0" tIns="0" rIns="0" bIns="0" rtlCol="0" anchor="t">
            <a:spAutoFit/>
          </a:bodyPr>
          <a:lstStyle/>
          <a:p>
            <a:pPr algn="l">
              <a:lnSpc>
                <a:spcPts val="4900"/>
              </a:lnSpc>
            </a:pPr>
            <a:r>
              <a:rPr lang="en-US" sz="3500" b="1" dirty="0" err="1">
                <a:solidFill>
                  <a:srgbClr val="000000"/>
                </a:solidFill>
                <a:latin typeface="Roboto Slab Bold"/>
                <a:ea typeface="Roboto Slab Bold"/>
                <a:cs typeface="Roboto Slab Bold"/>
                <a:sym typeface="Roboto Slab Bold"/>
              </a:rPr>
              <a:t>Các</a:t>
            </a:r>
            <a:r>
              <a:rPr lang="en-US" sz="3500" b="1" dirty="0">
                <a:solidFill>
                  <a:srgbClr val="000000"/>
                </a:solidFill>
                <a:latin typeface="Roboto Slab Bold"/>
                <a:ea typeface="Roboto Slab Bold"/>
                <a:cs typeface="Roboto Slab Bold"/>
                <a:sym typeface="Roboto Slab Bold"/>
              </a:rPr>
              <a:t> interface </a:t>
            </a:r>
            <a:r>
              <a:rPr lang="en-US" sz="3500" b="1" dirty="0" err="1">
                <a:solidFill>
                  <a:srgbClr val="000000"/>
                </a:solidFill>
                <a:latin typeface="Roboto Slab Bold"/>
                <a:ea typeface="Roboto Slab Bold"/>
                <a:cs typeface="Roboto Slab Bold"/>
                <a:sym typeface="Roboto Slab Bold"/>
              </a:rPr>
              <a:t>trong</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hệ</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thống</a:t>
            </a:r>
            <a:endParaRPr lang="en-US" sz="3500" b="1" dirty="0">
              <a:solidFill>
                <a:srgbClr val="000000"/>
              </a:solidFill>
              <a:latin typeface="Roboto Slab Bold"/>
              <a:ea typeface="Roboto Slab Bold"/>
              <a:cs typeface="Roboto Slab Bold"/>
              <a:sym typeface="Roboto Slab Bold"/>
            </a:endParaRPr>
          </a:p>
        </p:txBody>
      </p:sp>
      <p:sp>
        <p:nvSpPr>
          <p:cNvPr id="9" name="TextBox 9"/>
          <p:cNvSpPr txBox="1"/>
          <p:nvPr/>
        </p:nvSpPr>
        <p:spPr>
          <a:xfrm>
            <a:off x="402536" y="2662814"/>
            <a:ext cx="11542437" cy="3778885"/>
          </a:xfrm>
          <a:prstGeom prst="rect">
            <a:avLst/>
          </a:prstGeom>
        </p:spPr>
        <p:txBody>
          <a:bodyPr lIns="0" tIns="0" rIns="0" bIns="0" rtlCol="0" anchor="t">
            <a:spAutoFit/>
          </a:bodyPr>
          <a:lstStyle/>
          <a:p>
            <a:pPr algn="just">
              <a:lnSpc>
                <a:spcPts val="4340"/>
              </a:lnSpc>
            </a:pPr>
            <a:r>
              <a:rPr lang="en-US" sz="3100" b="1">
                <a:solidFill>
                  <a:srgbClr val="000000"/>
                </a:solidFill>
                <a:latin typeface="Roboto Slab Bold"/>
                <a:ea typeface="Roboto Slab Bold"/>
                <a:cs typeface="Roboto Slab Bold"/>
                <a:sym typeface="Roboto Slab Bold"/>
              </a:rPr>
              <a:t>Instruction Set Architecture (ISA)</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Là tập hợp các lệnh mà CPU hiểu và thực hiện.</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Đây là lớp gần với phần cứng nhất trong mô hình ảo hóa.</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Ảo hóa ở lớp này cho phép mô phỏng một CPU khác hoàn toàn (ví dụ: giả lập x86 trên ARM).</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Được dùng trong các hệ thống cần chạy ứng dụng cũ không tương thích với phần cứng hiện tại.</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13115557" y="2521091"/>
            <a:ext cx="4143743" cy="6356958"/>
          </a:xfrm>
          <a:custGeom>
            <a:avLst/>
            <a:gdLst/>
            <a:ahLst/>
            <a:cxnLst/>
            <a:rect l="l" t="t" r="r" b="b"/>
            <a:pathLst>
              <a:path w="4143743" h="6356958">
                <a:moveTo>
                  <a:pt x="0" y="0"/>
                </a:moveTo>
                <a:lnTo>
                  <a:pt x="4143743" y="0"/>
                </a:lnTo>
                <a:lnTo>
                  <a:pt x="4143743" y="6356958"/>
                </a:lnTo>
                <a:lnTo>
                  <a:pt x="0" y="6356958"/>
                </a:lnTo>
                <a:lnTo>
                  <a:pt x="0" y="0"/>
                </a:lnTo>
                <a:close/>
              </a:path>
            </a:pathLst>
          </a:custGeom>
          <a:blipFill>
            <a:blip r:embed="rId4"/>
            <a:stretch>
              <a:fillRect l="-88511" r="-84219"/>
            </a:stretch>
          </a:blipFill>
        </p:spPr>
      </p:sp>
      <p:sp>
        <p:nvSpPr>
          <p:cNvPr id="7" name="TextBox 7"/>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Virtualization</a:t>
            </a:r>
          </a:p>
        </p:txBody>
      </p:sp>
      <p:sp>
        <p:nvSpPr>
          <p:cNvPr id="8" name="TextBox 8"/>
          <p:cNvSpPr txBox="1"/>
          <p:nvPr/>
        </p:nvSpPr>
        <p:spPr>
          <a:xfrm>
            <a:off x="402536" y="1717675"/>
            <a:ext cx="8741464" cy="606425"/>
          </a:xfrm>
          <a:prstGeom prst="rect">
            <a:avLst/>
          </a:prstGeom>
        </p:spPr>
        <p:txBody>
          <a:bodyPr lIns="0" tIns="0" rIns="0" bIns="0" rtlCol="0" anchor="t">
            <a:spAutoFit/>
          </a:bodyPr>
          <a:lstStyle/>
          <a:p>
            <a:pPr algn="l">
              <a:lnSpc>
                <a:spcPts val="4900"/>
              </a:lnSpc>
            </a:pPr>
            <a:r>
              <a:rPr lang="en-US" sz="3500" b="1" dirty="0" err="1">
                <a:solidFill>
                  <a:srgbClr val="000000"/>
                </a:solidFill>
                <a:latin typeface="Roboto Slab Bold"/>
                <a:ea typeface="Roboto Slab Bold"/>
                <a:cs typeface="Roboto Slab Bold"/>
                <a:sym typeface="Roboto Slab Bold"/>
              </a:rPr>
              <a:t>Các</a:t>
            </a:r>
            <a:r>
              <a:rPr lang="en-US" sz="3500" b="1" dirty="0">
                <a:solidFill>
                  <a:srgbClr val="000000"/>
                </a:solidFill>
                <a:latin typeface="Roboto Slab Bold"/>
                <a:ea typeface="Roboto Slab Bold"/>
                <a:cs typeface="Roboto Slab Bold"/>
                <a:sym typeface="Roboto Slab Bold"/>
              </a:rPr>
              <a:t> interface </a:t>
            </a:r>
            <a:r>
              <a:rPr lang="en-US" sz="3500" b="1" dirty="0" err="1">
                <a:solidFill>
                  <a:srgbClr val="000000"/>
                </a:solidFill>
                <a:latin typeface="Roboto Slab Bold"/>
                <a:ea typeface="Roboto Slab Bold"/>
                <a:cs typeface="Roboto Slab Bold"/>
                <a:sym typeface="Roboto Slab Bold"/>
              </a:rPr>
              <a:t>trong</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hệ</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thống</a:t>
            </a:r>
            <a:endParaRPr lang="en-US" sz="3500" b="1" dirty="0">
              <a:solidFill>
                <a:srgbClr val="000000"/>
              </a:solidFill>
              <a:latin typeface="Roboto Slab Bold"/>
              <a:ea typeface="Roboto Slab Bold"/>
              <a:cs typeface="Roboto Slab Bold"/>
              <a:sym typeface="Roboto Slab Bold"/>
            </a:endParaRPr>
          </a:p>
        </p:txBody>
      </p:sp>
      <p:sp>
        <p:nvSpPr>
          <p:cNvPr id="9" name="TextBox 9"/>
          <p:cNvSpPr txBox="1"/>
          <p:nvPr/>
        </p:nvSpPr>
        <p:spPr>
          <a:xfrm>
            <a:off x="402536" y="2662814"/>
            <a:ext cx="11657486" cy="4321810"/>
          </a:xfrm>
          <a:prstGeom prst="rect">
            <a:avLst/>
          </a:prstGeom>
        </p:spPr>
        <p:txBody>
          <a:bodyPr lIns="0" tIns="0" rIns="0" bIns="0" rtlCol="0" anchor="t">
            <a:spAutoFit/>
          </a:bodyPr>
          <a:lstStyle/>
          <a:p>
            <a:pPr algn="just">
              <a:lnSpc>
                <a:spcPts val="4340"/>
              </a:lnSpc>
            </a:pPr>
            <a:r>
              <a:rPr lang="en-US" sz="3100" b="1">
                <a:solidFill>
                  <a:srgbClr val="000000"/>
                </a:solidFill>
                <a:latin typeface="Roboto Slab Bold"/>
                <a:ea typeface="Roboto Slab Bold"/>
                <a:cs typeface="Roboto Slab Bold"/>
                <a:sym typeface="Roboto Slab Bold"/>
              </a:rPr>
              <a:t>System Calls</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Là các lời gọi từ chương trình người dùng tới hệ điều hành (kernel).</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Ảo hóa ở lớp này giúp điều phối cách chương trình tương tác với OS.</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Ví dụ: mô phỏng các lời gọi I/O, quản lý bộ nhớ…</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Một số hệ thống như Wine ảo hóa các system call của Windows trên Linux.</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4023509" y="5241549"/>
            <a:ext cx="10240981" cy="4813261"/>
          </a:xfrm>
          <a:custGeom>
            <a:avLst/>
            <a:gdLst/>
            <a:ahLst/>
            <a:cxnLst/>
            <a:rect l="l" t="t" r="r" b="b"/>
            <a:pathLst>
              <a:path w="10240981" h="4813261">
                <a:moveTo>
                  <a:pt x="0" y="0"/>
                </a:moveTo>
                <a:lnTo>
                  <a:pt x="10240982" y="0"/>
                </a:lnTo>
                <a:lnTo>
                  <a:pt x="10240982" y="4813261"/>
                </a:lnTo>
                <a:lnTo>
                  <a:pt x="0" y="4813261"/>
                </a:lnTo>
                <a:lnTo>
                  <a:pt x="0" y="0"/>
                </a:lnTo>
                <a:close/>
              </a:path>
            </a:pathLst>
          </a:custGeom>
          <a:blipFill>
            <a:blip r:embed="rId4"/>
            <a:stretch>
              <a:fillRect/>
            </a:stretch>
          </a:blipFill>
        </p:spPr>
      </p:sp>
      <p:sp>
        <p:nvSpPr>
          <p:cNvPr id="7" name="TextBox 7"/>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Virtualization</a:t>
            </a:r>
          </a:p>
        </p:txBody>
      </p:sp>
      <p:sp>
        <p:nvSpPr>
          <p:cNvPr id="8" name="TextBox 8"/>
          <p:cNvSpPr txBox="1"/>
          <p:nvPr/>
        </p:nvSpPr>
        <p:spPr>
          <a:xfrm>
            <a:off x="402536" y="1793875"/>
            <a:ext cx="8741464" cy="606425"/>
          </a:xfrm>
          <a:prstGeom prst="rect">
            <a:avLst/>
          </a:prstGeom>
        </p:spPr>
        <p:txBody>
          <a:bodyPr lIns="0" tIns="0" rIns="0" bIns="0" rtlCol="0" anchor="t">
            <a:spAutoFit/>
          </a:bodyPr>
          <a:lstStyle/>
          <a:p>
            <a:pPr algn="l">
              <a:lnSpc>
                <a:spcPts val="4900"/>
              </a:lnSpc>
            </a:pPr>
            <a:r>
              <a:rPr lang="en-US" sz="3500" b="1" dirty="0" err="1">
                <a:solidFill>
                  <a:srgbClr val="000000"/>
                </a:solidFill>
                <a:latin typeface="Roboto Slab Bold"/>
                <a:ea typeface="Roboto Slab Bold"/>
                <a:cs typeface="Roboto Slab Bold"/>
                <a:sym typeface="Roboto Slab Bold"/>
              </a:rPr>
              <a:t>Các</a:t>
            </a:r>
            <a:r>
              <a:rPr lang="en-US" sz="3500" b="1" dirty="0">
                <a:solidFill>
                  <a:srgbClr val="000000"/>
                </a:solidFill>
                <a:latin typeface="Roboto Slab Bold"/>
                <a:ea typeface="Roboto Slab Bold"/>
                <a:cs typeface="Roboto Slab Bold"/>
                <a:sym typeface="Roboto Slab Bold"/>
              </a:rPr>
              <a:t> interface </a:t>
            </a:r>
            <a:r>
              <a:rPr lang="en-US" sz="3500" b="1" dirty="0" err="1">
                <a:solidFill>
                  <a:srgbClr val="000000"/>
                </a:solidFill>
                <a:latin typeface="Roboto Slab Bold"/>
                <a:ea typeface="Roboto Slab Bold"/>
                <a:cs typeface="Roboto Slab Bold"/>
                <a:sym typeface="Roboto Slab Bold"/>
              </a:rPr>
              <a:t>trong</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hệ</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thống</a:t>
            </a:r>
            <a:endParaRPr lang="en-US" sz="3500" b="1" dirty="0">
              <a:solidFill>
                <a:srgbClr val="000000"/>
              </a:solidFill>
              <a:latin typeface="Roboto Slab Bold"/>
              <a:ea typeface="Roboto Slab Bold"/>
              <a:cs typeface="Roboto Slab Bold"/>
              <a:sym typeface="Roboto Slab Bold"/>
            </a:endParaRPr>
          </a:p>
        </p:txBody>
      </p:sp>
      <p:sp>
        <p:nvSpPr>
          <p:cNvPr id="9" name="TextBox 9"/>
          <p:cNvSpPr txBox="1"/>
          <p:nvPr/>
        </p:nvSpPr>
        <p:spPr>
          <a:xfrm>
            <a:off x="402536" y="2662814"/>
            <a:ext cx="14169390" cy="2150110"/>
          </a:xfrm>
          <a:prstGeom prst="rect">
            <a:avLst/>
          </a:prstGeom>
        </p:spPr>
        <p:txBody>
          <a:bodyPr lIns="0" tIns="0" rIns="0" bIns="0" rtlCol="0" anchor="t">
            <a:spAutoFit/>
          </a:bodyPr>
          <a:lstStyle/>
          <a:p>
            <a:pPr algn="just">
              <a:lnSpc>
                <a:spcPts val="4340"/>
              </a:lnSpc>
            </a:pPr>
            <a:r>
              <a:rPr lang="en-US" sz="3100" b="1">
                <a:solidFill>
                  <a:srgbClr val="000000"/>
                </a:solidFill>
                <a:latin typeface="Roboto Slab Bold"/>
                <a:ea typeface="Roboto Slab Bold"/>
                <a:cs typeface="Roboto Slab Bold"/>
                <a:sym typeface="Roboto Slab Bold"/>
              </a:rPr>
              <a:t>Application Programming Interface (API)</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Là lớp giao diện mà ứng dụng dùng để gọi các thư viện (lib) hỗ trợ.</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API thường ẩn đi cả system call bên dưới.</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Ví dụ: ảo hóa Android API để chạy ứng dụng Android trên Windows.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11954776" y="4216071"/>
            <a:ext cx="6122927" cy="3444146"/>
          </a:xfrm>
          <a:custGeom>
            <a:avLst/>
            <a:gdLst/>
            <a:ahLst/>
            <a:cxnLst/>
            <a:rect l="l" t="t" r="r" b="b"/>
            <a:pathLst>
              <a:path w="6122927" h="3444146">
                <a:moveTo>
                  <a:pt x="0" y="0"/>
                </a:moveTo>
                <a:lnTo>
                  <a:pt x="6122926" y="0"/>
                </a:lnTo>
                <a:lnTo>
                  <a:pt x="6122926" y="3444146"/>
                </a:lnTo>
                <a:lnTo>
                  <a:pt x="0" y="3444146"/>
                </a:lnTo>
                <a:lnTo>
                  <a:pt x="0" y="0"/>
                </a:lnTo>
                <a:close/>
              </a:path>
            </a:pathLst>
          </a:custGeom>
          <a:blipFill>
            <a:blip r:embed="rId4"/>
            <a:stretch>
              <a:fillRect/>
            </a:stretch>
          </a:blipFill>
        </p:spPr>
      </p:sp>
      <p:sp>
        <p:nvSpPr>
          <p:cNvPr id="7" name="TextBox 7"/>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Virtualization</a:t>
            </a:r>
          </a:p>
        </p:txBody>
      </p:sp>
      <p:sp>
        <p:nvSpPr>
          <p:cNvPr id="8" name="TextBox 8"/>
          <p:cNvSpPr txBox="1"/>
          <p:nvPr/>
        </p:nvSpPr>
        <p:spPr>
          <a:xfrm>
            <a:off x="402536" y="1717675"/>
            <a:ext cx="11031054" cy="606425"/>
          </a:xfrm>
          <a:prstGeom prst="rect">
            <a:avLst/>
          </a:prstGeom>
        </p:spPr>
        <p:txBody>
          <a:bodyPr lIns="0" tIns="0" rIns="0" bIns="0" rtlCol="0" anchor="t">
            <a:spAutoFit/>
          </a:bodyPr>
          <a:lstStyle/>
          <a:p>
            <a:pPr algn="l">
              <a:lnSpc>
                <a:spcPts val="4900"/>
              </a:lnSpc>
            </a:pPr>
            <a:r>
              <a:rPr lang="en-US" sz="3500" b="1" dirty="0" err="1">
                <a:solidFill>
                  <a:srgbClr val="000000"/>
                </a:solidFill>
                <a:latin typeface="Roboto Slab Bold"/>
                <a:ea typeface="Roboto Slab Bold"/>
                <a:cs typeface="Roboto Slab Bold"/>
                <a:sym typeface="Roboto Slab Bold"/>
              </a:rPr>
              <a:t>Máy</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ảo</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tiến</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trình</a:t>
            </a:r>
            <a:r>
              <a:rPr lang="en-US" sz="3500" b="1" dirty="0">
                <a:solidFill>
                  <a:srgbClr val="000000"/>
                </a:solidFill>
                <a:latin typeface="Roboto Slab Bold"/>
                <a:ea typeface="Roboto Slab Bold"/>
                <a:cs typeface="Roboto Slab Bold"/>
                <a:sym typeface="Roboto Slab Bold"/>
              </a:rPr>
              <a:t> (Process Virtual Machine)</a:t>
            </a:r>
          </a:p>
        </p:txBody>
      </p:sp>
      <p:sp>
        <p:nvSpPr>
          <p:cNvPr id="9" name="TextBox 9"/>
          <p:cNvSpPr txBox="1"/>
          <p:nvPr/>
        </p:nvSpPr>
        <p:spPr>
          <a:xfrm>
            <a:off x="402536" y="2662814"/>
            <a:ext cx="12177220" cy="6493510"/>
          </a:xfrm>
          <a:prstGeom prst="rect">
            <a:avLst/>
          </a:prstGeom>
        </p:spPr>
        <p:txBody>
          <a:bodyPr lIns="0" tIns="0" rIns="0" bIns="0" rtlCol="0" anchor="t">
            <a:spAutoFit/>
          </a:bodyPr>
          <a:lstStyle/>
          <a:p>
            <a:pPr algn="just">
              <a:lnSpc>
                <a:spcPts val="4340"/>
              </a:lnSpc>
            </a:pPr>
            <a:r>
              <a:rPr lang="en-US" sz="3100">
                <a:solidFill>
                  <a:srgbClr val="000000"/>
                </a:solidFill>
                <a:latin typeface="Roboto Slab"/>
                <a:ea typeface="Roboto Slab"/>
                <a:cs typeface="Roboto Slab"/>
                <a:sym typeface="Roboto Slab"/>
              </a:rPr>
              <a:t>🎯 Khái niệm:</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Loại máy ảo được thiết kế để chạy một tiến trình duy nhất</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Tạo môi trường độc lập cho ứng dụng mà không mô phỏng toàn bộ hệ điều hành</a:t>
            </a:r>
          </a:p>
          <a:p>
            <a:pPr algn="just">
              <a:lnSpc>
                <a:spcPts val="4340"/>
              </a:lnSpc>
            </a:pPr>
            <a:r>
              <a:rPr lang="en-US" sz="3100">
                <a:solidFill>
                  <a:srgbClr val="000000"/>
                </a:solidFill>
                <a:latin typeface="Roboto Slab"/>
                <a:ea typeface="Roboto Slab"/>
                <a:cs typeface="Roboto Slab"/>
                <a:sym typeface="Roboto Slab"/>
              </a:rPr>
              <a:t>🧩 Đặc điểm:</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Nhẹ, không can thiệp sâu vào phần cứng</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Cho phép chạy ứng dụng đa nền tảng (cross-platform)</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Cách ly ứng dụng với hệ điều hành thật (sandbox)</a:t>
            </a:r>
          </a:p>
          <a:p>
            <a:pPr algn="just">
              <a:lnSpc>
                <a:spcPts val="4340"/>
              </a:lnSpc>
            </a:pPr>
            <a:r>
              <a:rPr lang="en-US" sz="3100">
                <a:solidFill>
                  <a:srgbClr val="000000"/>
                </a:solidFill>
                <a:latin typeface="Roboto Slab"/>
                <a:ea typeface="Roboto Slab"/>
                <a:cs typeface="Roboto Slab"/>
                <a:sym typeface="Roboto Slab"/>
              </a:rPr>
              <a:t>🔍 Ví dụ:</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Java Virtual Machine (JVM): Chạy Java bytecode trên mọi OS</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.NET CLR: Chạy các chương trình .NET</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JavaScript Engine: Thực thi mã JS trong trình duyệt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TextBox 6"/>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Virtualization</a:t>
            </a:r>
          </a:p>
        </p:txBody>
      </p:sp>
      <p:sp>
        <p:nvSpPr>
          <p:cNvPr id="7" name="TextBox 7"/>
          <p:cNvSpPr txBox="1"/>
          <p:nvPr/>
        </p:nvSpPr>
        <p:spPr>
          <a:xfrm>
            <a:off x="329387" y="1793875"/>
            <a:ext cx="11376116" cy="606425"/>
          </a:xfrm>
          <a:prstGeom prst="rect">
            <a:avLst/>
          </a:prstGeom>
        </p:spPr>
        <p:txBody>
          <a:bodyPr lIns="0" tIns="0" rIns="0" bIns="0" rtlCol="0" anchor="t">
            <a:spAutoFit/>
          </a:bodyPr>
          <a:lstStyle/>
          <a:p>
            <a:pPr algn="ctr">
              <a:lnSpc>
                <a:spcPts val="4900"/>
              </a:lnSpc>
            </a:pPr>
            <a:r>
              <a:rPr lang="en-US" sz="3500" b="1" dirty="0" err="1">
                <a:solidFill>
                  <a:srgbClr val="000000"/>
                </a:solidFill>
                <a:latin typeface="Roboto Slab Bold"/>
                <a:ea typeface="Roboto Slab Bold"/>
                <a:cs typeface="Roboto Slab Bold"/>
                <a:sym typeface="Roboto Slab Bold"/>
              </a:rPr>
              <a:t>Máy</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ảo</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kiểu</a:t>
            </a:r>
            <a:r>
              <a:rPr lang="en-US" sz="3500" b="1" dirty="0">
                <a:solidFill>
                  <a:srgbClr val="000000"/>
                </a:solidFill>
                <a:latin typeface="Roboto Slab Bold"/>
                <a:ea typeface="Roboto Slab Bold"/>
                <a:cs typeface="Roboto Slab Bold"/>
                <a:sym typeface="Roboto Slab Bold"/>
              </a:rPr>
              <a:t> native (Native Virtual Machine Monitor)</a:t>
            </a:r>
          </a:p>
        </p:txBody>
      </p:sp>
      <p:sp>
        <p:nvSpPr>
          <p:cNvPr id="8" name="TextBox 8"/>
          <p:cNvSpPr txBox="1"/>
          <p:nvPr/>
        </p:nvSpPr>
        <p:spPr>
          <a:xfrm>
            <a:off x="402536" y="2662814"/>
            <a:ext cx="17331567" cy="7036435"/>
          </a:xfrm>
          <a:prstGeom prst="rect">
            <a:avLst/>
          </a:prstGeom>
        </p:spPr>
        <p:txBody>
          <a:bodyPr lIns="0" tIns="0" rIns="0" bIns="0" rtlCol="0" anchor="t">
            <a:spAutoFit/>
          </a:bodyPr>
          <a:lstStyle/>
          <a:p>
            <a:pPr algn="just">
              <a:lnSpc>
                <a:spcPts val="4340"/>
              </a:lnSpc>
            </a:pPr>
            <a:r>
              <a:rPr lang="en-US" sz="3100">
                <a:solidFill>
                  <a:srgbClr val="000000"/>
                </a:solidFill>
                <a:latin typeface="Roboto Slab"/>
                <a:ea typeface="Roboto Slab"/>
                <a:cs typeface="Roboto Slab"/>
                <a:sym typeface="Roboto Slab"/>
              </a:rPr>
              <a:t>🧠 Khái niệm:</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Là loại VMM chạy trực tiếp trên phần cứng, không cần hệ điều hành trung gian.</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Cung cấp nhiều máy ảo cùng hoạt động độc lập.</a:t>
            </a:r>
          </a:p>
          <a:p>
            <a:pPr algn="just">
              <a:lnSpc>
                <a:spcPts val="4340"/>
              </a:lnSpc>
            </a:pPr>
            <a:r>
              <a:rPr lang="en-US" sz="3100">
                <a:solidFill>
                  <a:srgbClr val="000000"/>
                </a:solidFill>
                <a:latin typeface="Roboto Slab"/>
                <a:ea typeface="Roboto Slab"/>
                <a:cs typeface="Roboto Slab"/>
                <a:sym typeface="Roboto Slab"/>
              </a:rPr>
              <a:t>🛠️ Cơ chế hoạt động:</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Mỗi máy ảo (guest OS) tưởng như có phần cứng riêng.</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VMM đóng vai trò như hệ điều hành “siêu quản trị”, kiểm soát tài nguyên.</a:t>
            </a:r>
          </a:p>
          <a:p>
            <a:pPr algn="just">
              <a:lnSpc>
                <a:spcPts val="4340"/>
              </a:lnSpc>
            </a:pPr>
            <a:r>
              <a:rPr lang="en-US" sz="3100">
                <a:solidFill>
                  <a:srgbClr val="000000"/>
                </a:solidFill>
                <a:latin typeface="Roboto Slab"/>
                <a:ea typeface="Roboto Slab"/>
                <a:cs typeface="Roboto Slab"/>
                <a:sym typeface="Roboto Slab"/>
              </a:rPr>
              <a:t>🟢 Ưu điểm:</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Hiệu năng cao: vì không qua lớp host OS.</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Bảo mật tốt hơn: do cách ly chặt chẽ các guest OS.</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Phù hợp với môi trường sản xuất (production), data center.</a:t>
            </a:r>
          </a:p>
          <a:p>
            <a:pPr algn="just">
              <a:lnSpc>
                <a:spcPts val="4340"/>
              </a:lnSpc>
            </a:pPr>
            <a:r>
              <a:rPr lang="en-US" sz="3100">
                <a:solidFill>
                  <a:srgbClr val="000000"/>
                </a:solidFill>
                <a:latin typeface="Roboto Slab"/>
                <a:ea typeface="Roboto Slab"/>
                <a:cs typeface="Roboto Slab"/>
                <a:sym typeface="Roboto Slab"/>
              </a:rPr>
              <a:t>❌ Nhược điểm:</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Cài đặt phức tạp hơn hosted VM.</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Khó triển khai trên máy cá nhân thông thường.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TextBox 6"/>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Virtualization</a:t>
            </a:r>
          </a:p>
        </p:txBody>
      </p:sp>
      <p:sp>
        <p:nvSpPr>
          <p:cNvPr id="7" name="TextBox 7"/>
          <p:cNvSpPr txBox="1"/>
          <p:nvPr/>
        </p:nvSpPr>
        <p:spPr>
          <a:xfrm>
            <a:off x="402536" y="1793875"/>
            <a:ext cx="12209517" cy="606425"/>
          </a:xfrm>
          <a:prstGeom prst="rect">
            <a:avLst/>
          </a:prstGeom>
        </p:spPr>
        <p:txBody>
          <a:bodyPr lIns="0" tIns="0" rIns="0" bIns="0" rtlCol="0" anchor="t">
            <a:spAutoFit/>
          </a:bodyPr>
          <a:lstStyle/>
          <a:p>
            <a:pPr algn="l">
              <a:lnSpc>
                <a:spcPts val="4900"/>
              </a:lnSpc>
            </a:pPr>
            <a:r>
              <a:rPr lang="en-US" sz="3500" b="1" dirty="0" err="1">
                <a:solidFill>
                  <a:srgbClr val="000000"/>
                </a:solidFill>
                <a:latin typeface="Roboto Slab Bold"/>
                <a:ea typeface="Roboto Slab Bold"/>
                <a:cs typeface="Roboto Slab Bold"/>
                <a:sym typeface="Roboto Slab Bold"/>
              </a:rPr>
              <a:t>Máy</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ảo</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kiểu</a:t>
            </a:r>
            <a:r>
              <a:rPr lang="en-US" sz="3500" b="1" dirty="0">
                <a:solidFill>
                  <a:srgbClr val="000000"/>
                </a:solidFill>
                <a:latin typeface="Roboto Slab Bold"/>
                <a:ea typeface="Roboto Slab Bold"/>
                <a:cs typeface="Roboto Slab Bold"/>
                <a:sym typeface="Roboto Slab Bold"/>
              </a:rPr>
              <a:t> hosted (Hosted Virtual Machine Monitor)</a:t>
            </a:r>
          </a:p>
        </p:txBody>
      </p:sp>
      <p:sp>
        <p:nvSpPr>
          <p:cNvPr id="8" name="TextBox 8"/>
          <p:cNvSpPr txBox="1"/>
          <p:nvPr/>
        </p:nvSpPr>
        <p:spPr>
          <a:xfrm>
            <a:off x="402536" y="2662814"/>
            <a:ext cx="15498403" cy="6493510"/>
          </a:xfrm>
          <a:prstGeom prst="rect">
            <a:avLst/>
          </a:prstGeom>
        </p:spPr>
        <p:txBody>
          <a:bodyPr lIns="0" tIns="0" rIns="0" bIns="0" rtlCol="0" anchor="t">
            <a:spAutoFit/>
          </a:bodyPr>
          <a:lstStyle/>
          <a:p>
            <a:pPr algn="just">
              <a:lnSpc>
                <a:spcPts val="4340"/>
              </a:lnSpc>
            </a:pPr>
            <a:r>
              <a:rPr lang="en-US" sz="3100">
                <a:solidFill>
                  <a:srgbClr val="000000"/>
                </a:solidFill>
                <a:latin typeface="Roboto Slab"/>
                <a:ea typeface="Roboto Slab"/>
                <a:cs typeface="Roboto Slab"/>
                <a:sym typeface="Roboto Slab"/>
              </a:rPr>
              <a:t>🧠 Khái niệm:</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VMM được cài như một ứng dụng trên hệ điều hành chủ (host OS).</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Máy ảo chạy bên trong môi trường phần mềm quen thuộc.</a:t>
            </a:r>
          </a:p>
          <a:p>
            <a:pPr algn="just">
              <a:lnSpc>
                <a:spcPts val="4340"/>
              </a:lnSpc>
            </a:pPr>
            <a:r>
              <a:rPr lang="en-US" sz="3100">
                <a:solidFill>
                  <a:srgbClr val="000000"/>
                </a:solidFill>
                <a:latin typeface="Roboto Slab"/>
                <a:ea typeface="Roboto Slab"/>
                <a:cs typeface="Roboto Slab"/>
                <a:sym typeface="Roboto Slab"/>
              </a:rPr>
              <a:t>🛠️ Cơ chế hoạt động:</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VMM dùng lại các driver và dịch vụ có sẵn của host OS.</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Quản lý tài nguyên thông qua hệ điều hành trung gian.</a:t>
            </a:r>
          </a:p>
          <a:p>
            <a:pPr algn="just">
              <a:lnSpc>
                <a:spcPts val="4340"/>
              </a:lnSpc>
            </a:pPr>
            <a:r>
              <a:rPr lang="en-US" sz="3100">
                <a:solidFill>
                  <a:srgbClr val="000000"/>
                </a:solidFill>
                <a:latin typeface="Roboto Slab"/>
                <a:ea typeface="Roboto Slab"/>
                <a:cs typeface="Roboto Slab"/>
                <a:sym typeface="Roboto Slab"/>
              </a:rPr>
              <a:t>🟢 Ưu điểm:</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Dễ cài đặt và sử dụng: phù hợp với người dùng cá nhân, phát triển phần mềm.</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Tận dụng tài nguyên của host OS (ví dụ: thiết bị, mạng, ổ cứng).</a:t>
            </a:r>
          </a:p>
          <a:p>
            <a:pPr algn="just">
              <a:lnSpc>
                <a:spcPts val="4340"/>
              </a:lnSpc>
            </a:pPr>
            <a:r>
              <a:rPr lang="en-US" sz="3100">
                <a:solidFill>
                  <a:srgbClr val="000000"/>
                </a:solidFill>
                <a:latin typeface="Roboto Slab"/>
                <a:ea typeface="Roboto Slab"/>
                <a:cs typeface="Roboto Slab"/>
                <a:sym typeface="Roboto Slab"/>
              </a:rPr>
              <a:t>❌ Nhược điểm:</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Hiệu năng kém hơn so với native VM (vì qua trung gian).</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Phụ thuộc vào sự ổn định của host OS.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9144000" y="2719964"/>
            <a:ext cx="8933036" cy="5203494"/>
          </a:xfrm>
          <a:custGeom>
            <a:avLst/>
            <a:gdLst/>
            <a:ahLst/>
            <a:cxnLst/>
            <a:rect l="l" t="t" r="r" b="b"/>
            <a:pathLst>
              <a:path w="8933036" h="5203494">
                <a:moveTo>
                  <a:pt x="0" y="0"/>
                </a:moveTo>
                <a:lnTo>
                  <a:pt x="8933036" y="0"/>
                </a:lnTo>
                <a:lnTo>
                  <a:pt x="8933036" y="5203494"/>
                </a:lnTo>
                <a:lnTo>
                  <a:pt x="0" y="5203494"/>
                </a:lnTo>
                <a:lnTo>
                  <a:pt x="0" y="0"/>
                </a:lnTo>
                <a:close/>
              </a:path>
            </a:pathLst>
          </a:custGeom>
          <a:blipFill>
            <a:blip r:embed="rId4"/>
            <a:stretch>
              <a:fillRect/>
            </a:stretch>
          </a:blipFill>
        </p:spPr>
      </p:sp>
      <p:sp>
        <p:nvSpPr>
          <p:cNvPr id="7" name="TextBox 7"/>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Virtualization</a:t>
            </a:r>
          </a:p>
        </p:txBody>
      </p:sp>
      <p:sp>
        <p:nvSpPr>
          <p:cNvPr id="8" name="TextBox 8"/>
          <p:cNvSpPr txBox="1"/>
          <p:nvPr/>
        </p:nvSpPr>
        <p:spPr>
          <a:xfrm>
            <a:off x="402536" y="1793875"/>
            <a:ext cx="12078577" cy="606425"/>
          </a:xfrm>
          <a:prstGeom prst="rect">
            <a:avLst/>
          </a:prstGeom>
        </p:spPr>
        <p:txBody>
          <a:bodyPr lIns="0" tIns="0" rIns="0" bIns="0" rtlCol="0" anchor="t">
            <a:spAutoFit/>
          </a:bodyPr>
          <a:lstStyle/>
          <a:p>
            <a:pPr algn="l">
              <a:lnSpc>
                <a:spcPts val="4900"/>
              </a:lnSpc>
            </a:pPr>
            <a:r>
              <a:rPr lang="en-US" sz="3500" b="1" dirty="0">
                <a:solidFill>
                  <a:srgbClr val="000000"/>
                </a:solidFill>
                <a:latin typeface="Roboto Slab Bold"/>
                <a:ea typeface="Roboto Slab Bold"/>
                <a:cs typeface="Roboto Slab Bold"/>
                <a:sym typeface="Roboto Slab Bold"/>
              </a:rPr>
              <a:t>Virtual Machine Performance – </a:t>
            </a:r>
            <a:r>
              <a:rPr lang="en-US" sz="3500" b="1" dirty="0" err="1">
                <a:solidFill>
                  <a:srgbClr val="000000"/>
                </a:solidFill>
                <a:latin typeface="Roboto Slab Bold"/>
                <a:ea typeface="Roboto Slab Bold"/>
                <a:cs typeface="Roboto Slab Bold"/>
                <a:sym typeface="Roboto Slab Bold"/>
              </a:rPr>
              <a:t>Hiệu</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năng</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của</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máy</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ảo</a:t>
            </a:r>
            <a:endParaRPr lang="en-US" sz="3500" b="1" dirty="0">
              <a:solidFill>
                <a:srgbClr val="000000"/>
              </a:solidFill>
              <a:latin typeface="Roboto Slab Bold"/>
              <a:ea typeface="Roboto Slab Bold"/>
              <a:cs typeface="Roboto Slab Bold"/>
              <a:sym typeface="Roboto Slab Bold"/>
            </a:endParaRPr>
          </a:p>
        </p:txBody>
      </p:sp>
      <p:sp>
        <p:nvSpPr>
          <p:cNvPr id="9" name="TextBox 9"/>
          <p:cNvSpPr txBox="1"/>
          <p:nvPr/>
        </p:nvSpPr>
        <p:spPr>
          <a:xfrm>
            <a:off x="402536" y="2662814"/>
            <a:ext cx="8360822" cy="4864735"/>
          </a:xfrm>
          <a:prstGeom prst="rect">
            <a:avLst/>
          </a:prstGeom>
        </p:spPr>
        <p:txBody>
          <a:bodyPr lIns="0" tIns="0" rIns="0" bIns="0" rtlCol="0" anchor="t">
            <a:spAutoFit/>
          </a:bodyPr>
          <a:lstStyle/>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Nhiều nền tảng như VMware, KVM, Xen có thể đạt 90–95% hiệu suất so với máy thật. Tuy nhiên vẫn có độ trễ do chia sẻ CPU, RAM, I/O giữa các máy ảo.</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Hạn chế: Không thực hiện được 1 số lệnh đặc quyền (privileged instructions) tại mode user. Máy ảo sẽ trap lại lệnh đó và mô phỏng lại dẫn đến hiệu năng không được tối ưu (Trap-and-emulate).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TextBox 6"/>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Virtualization</a:t>
            </a:r>
          </a:p>
        </p:txBody>
      </p:sp>
      <p:sp>
        <p:nvSpPr>
          <p:cNvPr id="7" name="TextBox 7"/>
          <p:cNvSpPr txBox="1"/>
          <p:nvPr/>
        </p:nvSpPr>
        <p:spPr>
          <a:xfrm>
            <a:off x="402536" y="1717675"/>
            <a:ext cx="7604782" cy="606425"/>
          </a:xfrm>
          <a:prstGeom prst="rect">
            <a:avLst/>
          </a:prstGeom>
        </p:spPr>
        <p:txBody>
          <a:bodyPr lIns="0" tIns="0" rIns="0" bIns="0" rtlCol="0" anchor="t">
            <a:spAutoFit/>
          </a:bodyPr>
          <a:lstStyle/>
          <a:p>
            <a:pPr algn="l">
              <a:lnSpc>
                <a:spcPts val="4900"/>
              </a:lnSpc>
            </a:pPr>
            <a:r>
              <a:rPr lang="en-US" sz="3500" b="1" dirty="0">
                <a:solidFill>
                  <a:srgbClr val="000000"/>
                </a:solidFill>
                <a:latin typeface="Roboto Slab Bold"/>
                <a:ea typeface="Roboto Slab Bold"/>
                <a:cs typeface="Roboto Slab Bold"/>
                <a:sym typeface="Roboto Slab Bold"/>
              </a:rPr>
              <a:t>Emulation </a:t>
            </a:r>
            <a:r>
              <a:rPr lang="en-US" sz="3500" b="1" dirty="0" err="1">
                <a:solidFill>
                  <a:srgbClr val="000000"/>
                </a:solidFill>
                <a:latin typeface="Roboto Slab Bold"/>
                <a:ea typeface="Roboto Slab Bold"/>
                <a:cs typeface="Roboto Slab Bold"/>
                <a:sym typeface="Roboto Slab Bold"/>
              </a:rPr>
              <a:t>và</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Paravirtualization</a:t>
            </a:r>
            <a:endParaRPr lang="en-US" sz="3500" b="1" dirty="0">
              <a:solidFill>
                <a:srgbClr val="000000"/>
              </a:solidFill>
              <a:latin typeface="Roboto Slab Bold"/>
              <a:ea typeface="Roboto Slab Bold"/>
              <a:cs typeface="Roboto Slab Bold"/>
              <a:sym typeface="Roboto Slab Bold"/>
            </a:endParaRPr>
          </a:p>
        </p:txBody>
      </p:sp>
      <p:sp>
        <p:nvSpPr>
          <p:cNvPr id="8" name="TextBox 8"/>
          <p:cNvSpPr txBox="1"/>
          <p:nvPr/>
        </p:nvSpPr>
        <p:spPr>
          <a:xfrm>
            <a:off x="402536" y="2662814"/>
            <a:ext cx="10479023" cy="4864735"/>
          </a:xfrm>
          <a:prstGeom prst="rect">
            <a:avLst/>
          </a:prstGeom>
        </p:spPr>
        <p:txBody>
          <a:bodyPr lIns="0" tIns="0" rIns="0" bIns="0" rtlCol="0" anchor="t">
            <a:spAutoFit/>
          </a:bodyPr>
          <a:lstStyle/>
          <a:p>
            <a:pPr algn="just">
              <a:lnSpc>
                <a:spcPts val="4340"/>
              </a:lnSpc>
            </a:pPr>
            <a:r>
              <a:rPr lang="en-US" sz="3100" b="1">
                <a:solidFill>
                  <a:srgbClr val="000000"/>
                </a:solidFill>
                <a:latin typeface="Roboto Slab Bold"/>
                <a:ea typeface="Roboto Slab Bold"/>
                <a:cs typeface="Roboto Slab Bold"/>
                <a:sym typeface="Roboto Slab Bold"/>
              </a:rPr>
              <a:t>Emulation (Mô phỏng):</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Mô phỏng toàn bộ phần cứng → có thể chạy hệ điều hành không tương thích.</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Ưu: Linh hoạt, không cần sửa OS khách.</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Nhược: Rất chậm, do mọi lệnh đều phải giả lập.</a:t>
            </a:r>
          </a:p>
          <a:p>
            <a:pPr algn="just">
              <a:lnSpc>
                <a:spcPts val="4340"/>
              </a:lnSpc>
            </a:pPr>
            <a:r>
              <a:rPr lang="en-US" sz="3100" b="1">
                <a:solidFill>
                  <a:srgbClr val="000000"/>
                </a:solidFill>
                <a:latin typeface="Roboto Slab Bold"/>
                <a:ea typeface="Roboto Slab Bold"/>
                <a:cs typeface="Roboto Slab Bold"/>
                <a:sym typeface="Roboto Slab Bold"/>
              </a:rPr>
              <a:t>Paravirtualization (Bán ảo hóa):</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OS khách được sửa đổi để hợp tác với VMM.</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Ưu: Hiệu năng cao hơn do giảm mô phỏng.</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Nhược: Cần truy cập mã nguồn OS để chỉnh sửa.</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graphicFrame>
        <p:nvGraphicFramePr>
          <p:cNvPr id="6" name="Table 6"/>
          <p:cNvGraphicFramePr>
            <a:graphicFrameLocks noGrp="1"/>
          </p:cNvGraphicFramePr>
          <p:nvPr/>
        </p:nvGraphicFramePr>
        <p:xfrm>
          <a:off x="2694171" y="3237512"/>
          <a:ext cx="12899659" cy="5133975"/>
        </p:xfrm>
        <a:graphic>
          <a:graphicData uri="http://schemas.openxmlformats.org/drawingml/2006/table">
            <a:tbl>
              <a:tblPr/>
              <a:tblGrid>
                <a:gridCol w="3971063">
                  <a:extLst>
                    <a:ext uri="{9D8B030D-6E8A-4147-A177-3AD203B41FA5}">
                      <a16:colId xmlns:a16="http://schemas.microsoft.com/office/drawing/2014/main" val="20000"/>
                    </a:ext>
                  </a:extLst>
                </a:gridCol>
                <a:gridCol w="3615287">
                  <a:extLst>
                    <a:ext uri="{9D8B030D-6E8A-4147-A177-3AD203B41FA5}">
                      <a16:colId xmlns:a16="http://schemas.microsoft.com/office/drawing/2014/main" val="20001"/>
                    </a:ext>
                  </a:extLst>
                </a:gridCol>
                <a:gridCol w="5313309">
                  <a:extLst>
                    <a:ext uri="{9D8B030D-6E8A-4147-A177-3AD203B41FA5}">
                      <a16:colId xmlns:a16="http://schemas.microsoft.com/office/drawing/2014/main" val="20002"/>
                    </a:ext>
                  </a:extLst>
                </a:gridCol>
              </a:tblGrid>
              <a:tr h="1026795">
                <a:tc>
                  <a:txBody>
                    <a:bodyPr/>
                    <a:lstStyle/>
                    <a:p>
                      <a:pPr algn="ctr">
                        <a:lnSpc>
                          <a:spcPts val="4200"/>
                        </a:lnSpc>
                        <a:defRPr/>
                      </a:pPr>
                      <a:r>
                        <a:rPr lang="en-US" sz="3000" b="1">
                          <a:solidFill>
                            <a:srgbClr val="000000"/>
                          </a:solidFill>
                          <a:latin typeface="Roboto Slab Bold"/>
                          <a:ea typeface="Roboto Slab Bold"/>
                          <a:cs typeface="Roboto Slab Bold"/>
                          <a:sym typeface="Roboto Slab Bold"/>
                        </a:rPr>
                        <a:t>Tiêu chí</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b="1">
                          <a:solidFill>
                            <a:srgbClr val="000000"/>
                          </a:solidFill>
                          <a:latin typeface="Roboto Slab Bold"/>
                          <a:ea typeface="Roboto Slab Bold"/>
                          <a:cs typeface="Roboto Slab Bold"/>
                          <a:sym typeface="Roboto Slab Bold"/>
                        </a:rPr>
                        <a:t>Emulation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b="1">
                          <a:solidFill>
                            <a:srgbClr val="000000"/>
                          </a:solidFill>
                          <a:latin typeface="Roboto Slab Bold"/>
                          <a:ea typeface="Roboto Slab Bold"/>
                          <a:cs typeface="Roboto Slab Bold"/>
                          <a:sym typeface="Roboto Slab Bold"/>
                        </a:rPr>
                        <a:t>Paravirtualization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26795">
                <a:tc>
                  <a:txBody>
                    <a:bodyPr/>
                    <a:lstStyle/>
                    <a:p>
                      <a:pPr algn="ctr">
                        <a:lnSpc>
                          <a:spcPts val="4200"/>
                        </a:lnSpc>
                        <a:defRPr/>
                      </a:pPr>
                      <a:r>
                        <a:rPr lang="en-US" sz="3000">
                          <a:solidFill>
                            <a:srgbClr val="000000"/>
                          </a:solidFill>
                          <a:latin typeface="Roboto Slab"/>
                          <a:ea typeface="Roboto Slab"/>
                          <a:cs typeface="Roboto Slab"/>
                          <a:sym typeface="Roboto Slab"/>
                        </a:rPr>
                        <a:t>Tốc độ</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Roboto Slab"/>
                          <a:ea typeface="Roboto Slab"/>
                          <a:cs typeface="Roboto Slab"/>
                          <a:sym typeface="Roboto Slab"/>
                        </a:rPr>
                        <a:t>Chậm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Roboto Slab"/>
                          <a:ea typeface="Roboto Slab"/>
                          <a:cs typeface="Roboto Slab"/>
                          <a:sym typeface="Roboto Slab"/>
                        </a:rPr>
                        <a:t>Nhanh hơn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6795">
                <a:tc>
                  <a:txBody>
                    <a:bodyPr/>
                    <a:lstStyle/>
                    <a:p>
                      <a:pPr algn="ctr">
                        <a:lnSpc>
                          <a:spcPts val="4200"/>
                        </a:lnSpc>
                        <a:defRPr/>
                      </a:pPr>
                      <a:r>
                        <a:rPr lang="en-US" sz="3000">
                          <a:solidFill>
                            <a:srgbClr val="000000"/>
                          </a:solidFill>
                          <a:latin typeface="Roboto Slab"/>
                          <a:ea typeface="Roboto Slab"/>
                          <a:cs typeface="Roboto Slab"/>
                          <a:sym typeface="Roboto Slab"/>
                        </a:rPr>
                        <a:t>Tính linh hoạt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Roboto Slab"/>
                          <a:ea typeface="Roboto Slab"/>
                          <a:cs typeface="Roboto Slab"/>
                          <a:sym typeface="Roboto Slab"/>
                        </a:rPr>
                        <a:t>Cao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Roboto Slab"/>
                          <a:ea typeface="Roboto Slab"/>
                          <a:cs typeface="Roboto Slab"/>
                          <a:sym typeface="Roboto Slab"/>
                        </a:rPr>
                        <a:t>Thấp hơn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26795">
                <a:tc>
                  <a:txBody>
                    <a:bodyPr/>
                    <a:lstStyle/>
                    <a:p>
                      <a:pPr algn="ctr">
                        <a:lnSpc>
                          <a:spcPts val="4200"/>
                        </a:lnSpc>
                        <a:defRPr/>
                      </a:pPr>
                      <a:r>
                        <a:rPr lang="en-US" sz="3000">
                          <a:solidFill>
                            <a:srgbClr val="000000"/>
                          </a:solidFill>
                          <a:latin typeface="Roboto Slab"/>
                          <a:ea typeface="Roboto Slab"/>
                          <a:cs typeface="Roboto Slab"/>
                          <a:sym typeface="Roboto Slab"/>
                        </a:rPr>
                        <a:t>Phụ thuộc OS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Roboto Slab"/>
                          <a:ea typeface="Roboto Slab"/>
                          <a:cs typeface="Roboto Slab"/>
                          <a:sym typeface="Roboto Slab"/>
                        </a:rPr>
                        <a:t>Không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Roboto Slab"/>
                          <a:ea typeface="Roboto Slab"/>
                          <a:cs typeface="Roboto Slab"/>
                          <a:sym typeface="Roboto Slab"/>
                        </a:rPr>
                        <a:t>Có (phải chỉnh sửa)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26795">
                <a:tc>
                  <a:txBody>
                    <a:bodyPr/>
                    <a:lstStyle/>
                    <a:p>
                      <a:pPr algn="ctr">
                        <a:lnSpc>
                          <a:spcPts val="4200"/>
                        </a:lnSpc>
                        <a:defRPr/>
                      </a:pPr>
                      <a:r>
                        <a:rPr lang="en-US" sz="3000">
                          <a:solidFill>
                            <a:srgbClr val="000000"/>
                          </a:solidFill>
                          <a:latin typeface="Roboto Slab"/>
                          <a:ea typeface="Roboto Slab"/>
                          <a:cs typeface="Roboto Slab"/>
                          <a:sym typeface="Roboto Slab"/>
                        </a:rPr>
                        <a:t>Ứng dụng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Roboto Slab"/>
                          <a:ea typeface="Roboto Slab"/>
                          <a:cs typeface="Roboto Slab"/>
                          <a:sym typeface="Roboto Slab"/>
                        </a:rPr>
                        <a:t>QEMU</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Roboto Slab"/>
                          <a:ea typeface="Roboto Slab"/>
                          <a:cs typeface="Roboto Slab"/>
                          <a:sym typeface="Roboto Slab"/>
                        </a:rPr>
                        <a:t>Xen, KVM (phiên bản cũ)</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TextBox 7"/>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Virtualization</a:t>
            </a:r>
          </a:p>
        </p:txBody>
      </p:sp>
      <p:sp>
        <p:nvSpPr>
          <p:cNvPr id="8" name="TextBox 8"/>
          <p:cNvSpPr txBox="1"/>
          <p:nvPr/>
        </p:nvSpPr>
        <p:spPr>
          <a:xfrm>
            <a:off x="402536" y="1752512"/>
            <a:ext cx="7604782" cy="606425"/>
          </a:xfrm>
          <a:prstGeom prst="rect">
            <a:avLst/>
          </a:prstGeom>
        </p:spPr>
        <p:txBody>
          <a:bodyPr lIns="0" tIns="0" rIns="0" bIns="0" rtlCol="0" anchor="t">
            <a:spAutoFit/>
          </a:bodyPr>
          <a:lstStyle/>
          <a:p>
            <a:pPr algn="l">
              <a:lnSpc>
                <a:spcPts val="4900"/>
              </a:lnSpc>
            </a:pPr>
            <a:r>
              <a:rPr lang="en-US" sz="3500" b="1" dirty="0">
                <a:solidFill>
                  <a:srgbClr val="000000"/>
                </a:solidFill>
                <a:latin typeface="Roboto Slab Bold"/>
                <a:ea typeface="Roboto Slab Bold"/>
                <a:cs typeface="Roboto Slab Bold"/>
                <a:sym typeface="Roboto Slab Bold"/>
              </a:rPr>
              <a:t>Emulation </a:t>
            </a:r>
            <a:r>
              <a:rPr lang="en-US" sz="3500" b="1" dirty="0" err="1">
                <a:solidFill>
                  <a:srgbClr val="000000"/>
                </a:solidFill>
                <a:latin typeface="Roboto Slab Bold"/>
                <a:ea typeface="Roboto Slab Bold"/>
                <a:cs typeface="Roboto Slab Bold"/>
                <a:sym typeface="Roboto Slab Bold"/>
              </a:rPr>
              <a:t>và</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Paravirtualization</a:t>
            </a:r>
            <a:endParaRPr lang="en-US" sz="3500" b="1" dirty="0">
              <a:solidFill>
                <a:srgbClr val="000000"/>
              </a:solidFill>
              <a:latin typeface="Roboto Slab Bold"/>
              <a:ea typeface="Roboto Slab Bold"/>
              <a:cs typeface="Roboto Slab Bold"/>
              <a:sym typeface="Roboto Slab Bo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TextBox 6"/>
          <p:cNvSpPr txBox="1"/>
          <p:nvPr/>
        </p:nvSpPr>
        <p:spPr>
          <a:xfrm>
            <a:off x="402536" y="2662208"/>
            <a:ext cx="12994348" cy="5950585"/>
          </a:xfrm>
          <a:prstGeom prst="rect">
            <a:avLst/>
          </a:prstGeom>
        </p:spPr>
        <p:txBody>
          <a:bodyPr lIns="0" tIns="0" rIns="0" bIns="0" rtlCol="0" anchor="t">
            <a:spAutoFit/>
          </a:bodyPr>
          <a:lstStyle/>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Cho phép chia sẻ phần cứng cho nhiều người dùng.</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Mỗi người dùng có máy ảo riêng, tách biệt và an toàn.</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Lợi ích:</a:t>
            </a:r>
          </a:p>
          <a:p>
            <a:pPr marL="2007873" lvl="3" indent="-501968" algn="just">
              <a:lnSpc>
                <a:spcPts val="4340"/>
              </a:lnSpc>
              <a:buFont typeface="Arial"/>
              <a:buChar char="￭"/>
            </a:pPr>
            <a:r>
              <a:rPr lang="en-US" sz="3100">
                <a:solidFill>
                  <a:srgbClr val="000000"/>
                </a:solidFill>
                <a:latin typeface="Roboto Slab"/>
                <a:ea typeface="Roboto Slab"/>
                <a:cs typeface="Roboto Slab"/>
                <a:sym typeface="Roboto Slab"/>
              </a:rPr>
              <a:t>Khởi tạo VM nhanh</a:t>
            </a:r>
          </a:p>
          <a:p>
            <a:pPr marL="2007873" lvl="3" indent="-501968" algn="just">
              <a:lnSpc>
                <a:spcPts val="4340"/>
              </a:lnSpc>
              <a:buFont typeface="Arial"/>
              <a:buChar char="￭"/>
            </a:pPr>
            <a:r>
              <a:rPr lang="en-US" sz="3100">
                <a:solidFill>
                  <a:srgbClr val="000000"/>
                </a:solidFill>
                <a:latin typeface="Roboto Slab"/>
                <a:ea typeface="Roboto Slab"/>
                <a:cs typeface="Roboto Slab"/>
                <a:sym typeface="Roboto Slab"/>
              </a:rPr>
              <a:t>Dễ mở rộng – linh hoạt</a:t>
            </a:r>
          </a:p>
          <a:p>
            <a:pPr marL="2007873" lvl="3" indent="-501968" algn="just">
              <a:lnSpc>
                <a:spcPts val="4340"/>
              </a:lnSpc>
              <a:buFont typeface="Arial"/>
              <a:buChar char="￭"/>
            </a:pPr>
            <a:r>
              <a:rPr lang="en-US" sz="3100">
                <a:solidFill>
                  <a:srgbClr val="000000"/>
                </a:solidFill>
                <a:latin typeface="Roboto Slab"/>
                <a:ea typeface="Roboto Slab"/>
                <a:cs typeface="Roboto Slab"/>
                <a:sym typeface="Roboto Slab"/>
              </a:rPr>
              <a:t>Tiết kiệm chi phí</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Virtualization hỗ trợ các mô hình Cloud:</a:t>
            </a:r>
          </a:p>
          <a:p>
            <a:pPr marL="2007873" lvl="3" indent="-501968" algn="just">
              <a:lnSpc>
                <a:spcPts val="4340"/>
              </a:lnSpc>
              <a:buFont typeface="Arial"/>
              <a:buChar char="￭"/>
            </a:pPr>
            <a:r>
              <a:rPr lang="en-US" sz="3100">
                <a:solidFill>
                  <a:srgbClr val="000000"/>
                </a:solidFill>
                <a:latin typeface="Roboto Slab"/>
                <a:ea typeface="Roboto Slab"/>
                <a:cs typeface="Roboto Slab"/>
                <a:sym typeface="Roboto Slab"/>
              </a:rPr>
              <a:t>IaaS: thuê VM, tự quản lý (ví dụ: Amazon EC2)</a:t>
            </a:r>
          </a:p>
          <a:p>
            <a:pPr marL="2007873" lvl="3" indent="-501968" algn="just">
              <a:lnSpc>
                <a:spcPts val="4340"/>
              </a:lnSpc>
              <a:buFont typeface="Arial"/>
              <a:buChar char="￭"/>
            </a:pPr>
            <a:r>
              <a:rPr lang="en-US" sz="3100">
                <a:solidFill>
                  <a:srgbClr val="000000"/>
                </a:solidFill>
                <a:latin typeface="Roboto Slab"/>
                <a:ea typeface="Roboto Slab"/>
                <a:cs typeface="Roboto Slab"/>
                <a:sym typeface="Roboto Slab"/>
              </a:rPr>
              <a:t>PaaS: dùng nền tảng có sẵn để phát triển app</a:t>
            </a:r>
          </a:p>
          <a:p>
            <a:pPr marL="2007873" lvl="3" indent="-501968" algn="just">
              <a:lnSpc>
                <a:spcPts val="4340"/>
              </a:lnSpc>
              <a:buFont typeface="Arial"/>
              <a:buChar char="￭"/>
            </a:pPr>
            <a:r>
              <a:rPr lang="en-US" sz="3100">
                <a:solidFill>
                  <a:srgbClr val="000000"/>
                </a:solidFill>
                <a:latin typeface="Roboto Slab"/>
                <a:ea typeface="Roboto Slab"/>
                <a:cs typeface="Roboto Slab"/>
                <a:sym typeface="Roboto Slab"/>
              </a:rPr>
              <a:t>SaaS: sử dụng phần mềm qua mạng (Gmail, Google Docs...)</a:t>
            </a:r>
          </a:p>
          <a:p>
            <a:pPr algn="just">
              <a:lnSpc>
                <a:spcPts val="4340"/>
              </a:lnSpc>
            </a:pPr>
            <a:endParaRPr lang="en-US" sz="3100">
              <a:solidFill>
                <a:srgbClr val="000000"/>
              </a:solidFill>
              <a:latin typeface="Roboto Slab"/>
              <a:ea typeface="Roboto Slab"/>
              <a:cs typeface="Roboto Slab"/>
              <a:sym typeface="Roboto Slab"/>
            </a:endParaRPr>
          </a:p>
        </p:txBody>
      </p:sp>
      <p:sp>
        <p:nvSpPr>
          <p:cNvPr id="7" name="Freeform 7"/>
          <p:cNvSpPr/>
          <p:nvPr/>
        </p:nvSpPr>
        <p:spPr>
          <a:xfrm>
            <a:off x="11563353" y="2719358"/>
            <a:ext cx="6481642" cy="4193750"/>
          </a:xfrm>
          <a:custGeom>
            <a:avLst/>
            <a:gdLst/>
            <a:ahLst/>
            <a:cxnLst/>
            <a:rect l="l" t="t" r="r" b="b"/>
            <a:pathLst>
              <a:path w="6481642" h="4193750">
                <a:moveTo>
                  <a:pt x="0" y="0"/>
                </a:moveTo>
                <a:lnTo>
                  <a:pt x="6481642" y="0"/>
                </a:lnTo>
                <a:lnTo>
                  <a:pt x="6481642" y="4193750"/>
                </a:lnTo>
                <a:lnTo>
                  <a:pt x="0" y="4193750"/>
                </a:lnTo>
                <a:lnTo>
                  <a:pt x="0" y="0"/>
                </a:lnTo>
                <a:close/>
              </a:path>
            </a:pathLst>
          </a:custGeom>
          <a:blipFill>
            <a:blip r:embed="rId4"/>
            <a:stretch>
              <a:fillRect l="-12915" t="-10164" r="-13640"/>
            </a:stretch>
          </a:blipFill>
        </p:spPr>
      </p:sp>
      <p:sp>
        <p:nvSpPr>
          <p:cNvPr id="8" name="TextBox 8"/>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Virtualization</a:t>
            </a:r>
          </a:p>
        </p:txBody>
      </p:sp>
      <p:sp>
        <p:nvSpPr>
          <p:cNvPr id="9" name="TextBox 9"/>
          <p:cNvSpPr txBox="1"/>
          <p:nvPr/>
        </p:nvSpPr>
        <p:spPr>
          <a:xfrm>
            <a:off x="402536" y="1793875"/>
            <a:ext cx="8572214" cy="606425"/>
          </a:xfrm>
          <a:prstGeom prst="rect">
            <a:avLst/>
          </a:prstGeom>
        </p:spPr>
        <p:txBody>
          <a:bodyPr lIns="0" tIns="0" rIns="0" bIns="0" rtlCol="0" anchor="t">
            <a:spAutoFit/>
          </a:bodyPr>
          <a:lstStyle/>
          <a:p>
            <a:pPr algn="l">
              <a:lnSpc>
                <a:spcPts val="4900"/>
              </a:lnSpc>
            </a:pPr>
            <a:r>
              <a:rPr lang="en-US" sz="3500" b="1" dirty="0">
                <a:solidFill>
                  <a:srgbClr val="000000"/>
                </a:solidFill>
                <a:latin typeface="Roboto Slab Bold"/>
                <a:ea typeface="Roboto Slab Bold"/>
                <a:cs typeface="Roboto Slab Bold"/>
                <a:sym typeface="Roboto Slab Bold"/>
              </a:rPr>
              <a:t>Virtualization </a:t>
            </a:r>
            <a:r>
              <a:rPr lang="en-US" sz="3500" b="1" dirty="0" err="1">
                <a:solidFill>
                  <a:srgbClr val="000000"/>
                </a:solidFill>
                <a:latin typeface="Roboto Slab Bold"/>
                <a:ea typeface="Roboto Slab Bold"/>
                <a:cs typeface="Roboto Slab Bold"/>
                <a:sym typeface="Roboto Slab Bold"/>
              </a:rPr>
              <a:t>trong</a:t>
            </a:r>
            <a:r>
              <a:rPr lang="en-US" sz="3500" b="1" dirty="0">
                <a:solidFill>
                  <a:srgbClr val="000000"/>
                </a:solidFill>
                <a:latin typeface="Roboto Slab Bold"/>
                <a:ea typeface="Roboto Slab Bold"/>
                <a:cs typeface="Roboto Slab Bold"/>
                <a:sym typeface="Roboto Slab Bold"/>
              </a:rPr>
              <a:t> Cloud Computing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5887720" y="-811995"/>
            <a:ext cx="4313283" cy="4373418"/>
          </a:xfrm>
          <a:custGeom>
            <a:avLst/>
            <a:gdLst/>
            <a:ahLst/>
            <a:cxnLst/>
            <a:rect l="l" t="t" r="r" b="b"/>
            <a:pathLst>
              <a:path w="4313283" h="4373418">
                <a:moveTo>
                  <a:pt x="0" y="0"/>
                </a:moveTo>
                <a:lnTo>
                  <a:pt x="4313283" y="0"/>
                </a:lnTo>
                <a:lnTo>
                  <a:pt x="4313283" y="4373418"/>
                </a:lnTo>
                <a:lnTo>
                  <a:pt x="0" y="4373418"/>
                </a:lnTo>
                <a:lnTo>
                  <a:pt x="0" y="0"/>
                </a:lnTo>
                <a:close/>
              </a:path>
            </a:pathLst>
          </a:custGeom>
          <a:blipFill>
            <a:blip r:embed="rId3">
              <a:alphaModFix amt="71000"/>
            </a:blip>
            <a:stretch>
              <a:fillRect/>
            </a:stretch>
          </a:blipFill>
        </p:spPr>
      </p:sp>
      <p:grpSp>
        <p:nvGrpSpPr>
          <p:cNvPr id="4" name="Group 4"/>
          <p:cNvGrpSpPr/>
          <p:nvPr/>
        </p:nvGrpSpPr>
        <p:grpSpPr>
          <a:xfrm>
            <a:off x="3108709" y="584991"/>
            <a:ext cx="14728021" cy="1464829"/>
            <a:chOff x="0" y="0"/>
            <a:chExt cx="3878985" cy="385799"/>
          </a:xfrm>
        </p:grpSpPr>
        <p:sp>
          <p:nvSpPr>
            <p:cNvPr id="5" name="Freeform 5"/>
            <p:cNvSpPr/>
            <p:nvPr/>
          </p:nvSpPr>
          <p:spPr>
            <a:xfrm>
              <a:off x="0" y="0"/>
              <a:ext cx="3878985" cy="385799"/>
            </a:xfrm>
            <a:custGeom>
              <a:avLst/>
              <a:gdLst/>
              <a:ahLst/>
              <a:cxnLst/>
              <a:rect l="l" t="t" r="r" b="b"/>
              <a:pathLst>
                <a:path w="3878985" h="385799">
                  <a:moveTo>
                    <a:pt x="0" y="0"/>
                  </a:moveTo>
                  <a:lnTo>
                    <a:pt x="3878985" y="0"/>
                  </a:lnTo>
                  <a:lnTo>
                    <a:pt x="3878985" y="385799"/>
                  </a:lnTo>
                  <a:lnTo>
                    <a:pt x="0" y="385799"/>
                  </a:lnTo>
                  <a:close/>
                </a:path>
              </a:pathLst>
            </a:custGeom>
            <a:solidFill>
              <a:srgbClr val="2B59C3">
                <a:alpha val="71765"/>
              </a:srgbClr>
            </a:solidFill>
          </p:spPr>
        </p:sp>
        <p:sp>
          <p:nvSpPr>
            <p:cNvPr id="6" name="TextBox 6"/>
            <p:cNvSpPr txBox="1"/>
            <p:nvPr/>
          </p:nvSpPr>
          <p:spPr>
            <a:xfrm>
              <a:off x="0" y="28575"/>
              <a:ext cx="3878985" cy="357224"/>
            </a:xfrm>
            <a:prstGeom prst="rect">
              <a:avLst/>
            </a:prstGeom>
          </p:spPr>
          <p:txBody>
            <a:bodyPr lIns="50800" tIns="50800" rIns="50800" bIns="50800" rtlCol="0" anchor="ctr"/>
            <a:lstStyle/>
            <a:p>
              <a:pPr algn="ctr">
                <a:lnSpc>
                  <a:spcPts val="2661"/>
                </a:lnSpc>
              </a:pPr>
              <a:endParaRPr/>
            </a:p>
          </p:txBody>
        </p:sp>
      </p:grpSp>
      <p:sp>
        <p:nvSpPr>
          <p:cNvPr id="7" name="Freeform 7"/>
          <p:cNvSpPr/>
          <p:nvPr/>
        </p:nvSpPr>
        <p:spPr>
          <a:xfrm>
            <a:off x="0" y="475315"/>
            <a:ext cx="6217418" cy="6922226"/>
          </a:xfrm>
          <a:custGeom>
            <a:avLst/>
            <a:gdLst/>
            <a:ahLst/>
            <a:cxnLst/>
            <a:rect l="l" t="t" r="r" b="b"/>
            <a:pathLst>
              <a:path w="6217418" h="6922226">
                <a:moveTo>
                  <a:pt x="0" y="0"/>
                </a:moveTo>
                <a:lnTo>
                  <a:pt x="6217418" y="0"/>
                </a:lnTo>
                <a:lnTo>
                  <a:pt x="6217418" y="6922227"/>
                </a:lnTo>
                <a:lnTo>
                  <a:pt x="0" y="692222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37200" y="4519870"/>
            <a:ext cx="4313283" cy="4373418"/>
          </a:xfrm>
          <a:custGeom>
            <a:avLst/>
            <a:gdLst/>
            <a:ahLst/>
            <a:cxnLst/>
            <a:rect l="l" t="t" r="r" b="b"/>
            <a:pathLst>
              <a:path w="4313283" h="4373418">
                <a:moveTo>
                  <a:pt x="0" y="0"/>
                </a:moveTo>
                <a:lnTo>
                  <a:pt x="4313283" y="0"/>
                </a:lnTo>
                <a:lnTo>
                  <a:pt x="4313283" y="4373418"/>
                </a:lnTo>
                <a:lnTo>
                  <a:pt x="0" y="4373418"/>
                </a:lnTo>
                <a:lnTo>
                  <a:pt x="0" y="0"/>
                </a:lnTo>
                <a:close/>
              </a:path>
            </a:pathLst>
          </a:custGeom>
          <a:blipFill>
            <a:blip r:embed="rId3">
              <a:alphaModFix amt="71000"/>
            </a:blip>
            <a:stretch>
              <a:fillRect/>
            </a:stretch>
          </a:blipFill>
        </p:spPr>
      </p:sp>
      <p:sp>
        <p:nvSpPr>
          <p:cNvPr id="9" name="TextBox 9"/>
          <p:cNvSpPr txBox="1"/>
          <p:nvPr/>
        </p:nvSpPr>
        <p:spPr>
          <a:xfrm>
            <a:off x="6781426" y="882719"/>
            <a:ext cx="8542286" cy="907471"/>
          </a:xfrm>
          <a:prstGeom prst="rect">
            <a:avLst/>
          </a:prstGeom>
        </p:spPr>
        <p:txBody>
          <a:bodyPr lIns="0" tIns="0" rIns="0" bIns="0" rtlCol="0" anchor="t">
            <a:spAutoFit/>
          </a:bodyPr>
          <a:lstStyle/>
          <a:p>
            <a:pPr algn="l">
              <a:lnSpc>
                <a:spcPts val="6470"/>
              </a:lnSpc>
              <a:spcBef>
                <a:spcPct val="0"/>
              </a:spcBef>
            </a:pPr>
            <a:r>
              <a:rPr lang="en-US" sz="6221" b="1">
                <a:solidFill>
                  <a:srgbClr val="F0F7FE"/>
                </a:solidFill>
                <a:latin typeface="Poppins Bold"/>
                <a:ea typeface="Poppins Bold"/>
                <a:cs typeface="Poppins Bold"/>
                <a:sym typeface="Poppins Bold"/>
              </a:rPr>
              <a:t>Mục tiêu</a:t>
            </a:r>
          </a:p>
        </p:txBody>
      </p:sp>
      <p:sp>
        <p:nvSpPr>
          <p:cNvPr id="10" name="TextBox 10"/>
          <p:cNvSpPr txBox="1"/>
          <p:nvPr/>
        </p:nvSpPr>
        <p:spPr>
          <a:xfrm>
            <a:off x="6590926" y="2440596"/>
            <a:ext cx="10764509" cy="7290970"/>
          </a:xfrm>
          <a:prstGeom prst="rect">
            <a:avLst/>
          </a:prstGeom>
        </p:spPr>
        <p:txBody>
          <a:bodyPr lIns="0" tIns="0" rIns="0" bIns="0" rtlCol="0" anchor="t">
            <a:spAutoFit/>
          </a:bodyPr>
          <a:lstStyle/>
          <a:p>
            <a:pPr marL="529198" lvl="1" indent="-264599" algn="just">
              <a:lnSpc>
                <a:spcPts val="2990"/>
              </a:lnSpc>
              <a:buFont typeface="Arial"/>
              <a:buChar char="•"/>
            </a:pPr>
            <a:r>
              <a:rPr lang="en-US" sz="2451" dirty="0" err="1">
                <a:solidFill>
                  <a:srgbClr val="063050"/>
                </a:solidFill>
                <a:latin typeface="Roboto Slab"/>
                <a:ea typeface="Roboto Slab"/>
                <a:cs typeface="Roboto Slab"/>
                <a:sym typeface="Roboto Slab"/>
              </a:rPr>
              <a:t>Nắm</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vai</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trò</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của</a:t>
            </a:r>
            <a:r>
              <a:rPr lang="en-US" sz="2451" dirty="0">
                <a:solidFill>
                  <a:srgbClr val="063050"/>
                </a:solidFill>
                <a:latin typeface="Roboto Slab"/>
                <a:ea typeface="Roboto Slab"/>
                <a:cs typeface="Roboto Slab"/>
                <a:sym typeface="Roboto Slab"/>
              </a:rPr>
              <a:t> Threads </a:t>
            </a:r>
            <a:r>
              <a:rPr lang="en-US" sz="2451" dirty="0" err="1">
                <a:solidFill>
                  <a:srgbClr val="063050"/>
                </a:solidFill>
                <a:latin typeface="Roboto Slab"/>
                <a:ea typeface="Roboto Slab"/>
                <a:cs typeface="Roboto Slab"/>
                <a:sym typeface="Roboto Slab"/>
              </a:rPr>
              <a:t>trong</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việc</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tận</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dụng</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sức</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mạnh</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tính</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toán</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của</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các</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hệ</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thống</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đa</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lõi</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nhằm</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cải</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thiện</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hiệu</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năng</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trong</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hệ</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thống</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phân</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tán</a:t>
            </a:r>
            <a:r>
              <a:rPr lang="en-US" sz="2451" dirty="0">
                <a:solidFill>
                  <a:srgbClr val="063050"/>
                </a:solidFill>
                <a:latin typeface="Roboto Slab"/>
                <a:ea typeface="Roboto Slab"/>
                <a:cs typeface="Roboto Slab"/>
                <a:sym typeface="Roboto Slab"/>
              </a:rPr>
              <a:t>.</a:t>
            </a:r>
          </a:p>
          <a:p>
            <a:pPr algn="just">
              <a:lnSpc>
                <a:spcPts val="2990"/>
              </a:lnSpc>
            </a:pPr>
            <a:endParaRPr lang="en-US" sz="2451" dirty="0">
              <a:solidFill>
                <a:srgbClr val="063050"/>
              </a:solidFill>
              <a:latin typeface="Roboto Slab"/>
              <a:ea typeface="Roboto Slab"/>
              <a:cs typeface="Roboto Slab"/>
              <a:sym typeface="Roboto Slab"/>
            </a:endParaRPr>
          </a:p>
          <a:p>
            <a:pPr marL="529198" lvl="1" indent="-264599" algn="just">
              <a:lnSpc>
                <a:spcPts val="2990"/>
              </a:lnSpc>
              <a:buFont typeface="Arial"/>
              <a:buChar char="•"/>
            </a:pPr>
            <a:r>
              <a:rPr lang="en-US" sz="2451" dirty="0" err="1">
                <a:solidFill>
                  <a:srgbClr val="063050"/>
                </a:solidFill>
                <a:latin typeface="Roboto Slab"/>
                <a:ea typeface="Roboto Slab"/>
                <a:cs typeface="Roboto Slab"/>
                <a:sym typeface="Roboto Slab"/>
              </a:rPr>
              <a:t>Làm</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rõ</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cách</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sử</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dụng</a:t>
            </a:r>
            <a:r>
              <a:rPr lang="en-US" sz="2451" dirty="0">
                <a:solidFill>
                  <a:srgbClr val="063050"/>
                </a:solidFill>
                <a:latin typeface="Roboto Slab"/>
                <a:ea typeface="Roboto Slab"/>
                <a:cs typeface="Roboto Slab"/>
                <a:sym typeface="Roboto Slab"/>
              </a:rPr>
              <a:t> Threads </a:t>
            </a:r>
            <a:r>
              <a:rPr lang="en-US" sz="2451" dirty="0" err="1">
                <a:solidFill>
                  <a:srgbClr val="063050"/>
                </a:solidFill>
                <a:latin typeface="Roboto Slab"/>
                <a:ea typeface="Roboto Slab"/>
                <a:cs typeface="Roboto Slab"/>
                <a:sym typeface="Roboto Slab"/>
              </a:rPr>
              <a:t>để</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thiết</a:t>
            </a:r>
            <a:r>
              <a:rPr lang="en-US" sz="2451" dirty="0">
                <a:solidFill>
                  <a:srgbClr val="063050"/>
                </a:solidFill>
                <a:latin typeface="Roboto Slab"/>
                <a:ea typeface="Roboto Slab"/>
                <a:cs typeface="Roboto Slab"/>
                <a:sym typeface="Roboto Slab"/>
              </a:rPr>
              <a:t> </a:t>
            </a:r>
            <a:r>
              <a:rPr lang="en-US" sz="2451" dirty="0" err="1" smtClean="0">
                <a:solidFill>
                  <a:srgbClr val="063050"/>
                </a:solidFill>
                <a:latin typeface="Roboto Slab"/>
                <a:ea typeface="Roboto Slab"/>
                <a:cs typeface="Roboto Slab"/>
                <a:sym typeface="Roboto Slab"/>
              </a:rPr>
              <a:t>kế</a:t>
            </a:r>
            <a:r>
              <a:rPr lang="en-US" sz="2451" dirty="0" smtClean="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các</a:t>
            </a:r>
            <a:r>
              <a:rPr lang="en-US" sz="2451" dirty="0">
                <a:solidFill>
                  <a:srgbClr val="063050"/>
                </a:solidFill>
                <a:latin typeface="Roboto Slab"/>
                <a:ea typeface="Roboto Slab"/>
                <a:cs typeface="Roboto Slab"/>
                <a:sym typeface="Roboto Slab"/>
              </a:rPr>
              <a:t> client </a:t>
            </a:r>
            <a:r>
              <a:rPr lang="en-US" sz="2451" dirty="0" err="1">
                <a:solidFill>
                  <a:srgbClr val="063050"/>
                </a:solidFill>
                <a:latin typeface="Roboto Slab"/>
                <a:ea typeface="Roboto Slab"/>
                <a:cs typeface="Roboto Slab"/>
                <a:sym typeface="Roboto Slab"/>
              </a:rPr>
              <a:t>và</a:t>
            </a:r>
            <a:r>
              <a:rPr lang="en-US" sz="2451" dirty="0">
                <a:solidFill>
                  <a:srgbClr val="063050"/>
                </a:solidFill>
                <a:latin typeface="Roboto Slab"/>
                <a:ea typeface="Roboto Slab"/>
                <a:cs typeface="Roboto Slab"/>
                <a:sym typeface="Roboto Slab"/>
              </a:rPr>
              <a:t> server </a:t>
            </a:r>
            <a:r>
              <a:rPr lang="en-US" sz="2451" dirty="0" err="1">
                <a:solidFill>
                  <a:srgbClr val="063050"/>
                </a:solidFill>
                <a:latin typeface="Roboto Slab"/>
                <a:ea typeface="Roboto Slab"/>
                <a:cs typeface="Roboto Slab"/>
                <a:sym typeface="Roboto Slab"/>
              </a:rPr>
              <a:t>hiệu</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quả</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tăng</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khả</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năng</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xử</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lý</a:t>
            </a:r>
            <a:r>
              <a:rPr lang="en-US" sz="2451" dirty="0">
                <a:solidFill>
                  <a:srgbClr val="063050"/>
                </a:solidFill>
                <a:latin typeface="Roboto Slab"/>
                <a:ea typeface="Roboto Slab"/>
                <a:cs typeface="Roboto Slab"/>
                <a:sym typeface="Roboto Slab"/>
              </a:rPr>
              <a:t> song </a:t>
            </a:r>
            <a:r>
              <a:rPr lang="en-US" sz="2451" dirty="0" err="1">
                <a:solidFill>
                  <a:srgbClr val="063050"/>
                </a:solidFill>
                <a:latin typeface="Roboto Slab"/>
                <a:ea typeface="Roboto Slab"/>
                <a:cs typeface="Roboto Slab"/>
                <a:sym typeface="Roboto Slab"/>
              </a:rPr>
              <a:t>song</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và</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đáp</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ứng</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trong</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môi</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trường</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phân</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tán</a:t>
            </a:r>
            <a:r>
              <a:rPr lang="en-US" sz="2451" dirty="0">
                <a:solidFill>
                  <a:srgbClr val="063050"/>
                </a:solidFill>
                <a:latin typeface="Roboto Slab"/>
                <a:ea typeface="Roboto Slab"/>
                <a:cs typeface="Roboto Slab"/>
                <a:sym typeface="Roboto Slab"/>
              </a:rPr>
              <a:t>.</a:t>
            </a:r>
          </a:p>
          <a:p>
            <a:pPr algn="just">
              <a:lnSpc>
                <a:spcPts val="2990"/>
              </a:lnSpc>
            </a:pPr>
            <a:endParaRPr lang="en-US" sz="2451" dirty="0">
              <a:solidFill>
                <a:srgbClr val="063050"/>
              </a:solidFill>
              <a:latin typeface="Roboto Slab"/>
              <a:ea typeface="Roboto Slab"/>
              <a:cs typeface="Roboto Slab"/>
              <a:sym typeface="Roboto Slab"/>
            </a:endParaRPr>
          </a:p>
          <a:p>
            <a:pPr marL="529198" lvl="1" indent="-264599" algn="just">
              <a:lnSpc>
                <a:spcPts val="2990"/>
              </a:lnSpc>
              <a:buFont typeface="Arial"/>
              <a:buChar char="•"/>
            </a:pPr>
            <a:r>
              <a:rPr lang="en-US" sz="2451" dirty="0" err="1">
                <a:solidFill>
                  <a:srgbClr val="063050"/>
                </a:solidFill>
                <a:latin typeface="Roboto Slab"/>
                <a:ea typeface="Roboto Slab"/>
                <a:cs typeface="Roboto Slab"/>
                <a:sym typeface="Roboto Slab"/>
              </a:rPr>
              <a:t>Trình</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bày</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khái</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niệm</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ảo</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hóa</a:t>
            </a:r>
            <a:r>
              <a:rPr lang="en-US" sz="2451" dirty="0">
                <a:solidFill>
                  <a:srgbClr val="063050"/>
                </a:solidFill>
                <a:latin typeface="Roboto Slab"/>
                <a:ea typeface="Roboto Slab"/>
                <a:cs typeface="Roboto Slab"/>
                <a:sym typeface="Roboto Slab"/>
              </a:rPr>
              <a:t> (virtualization) </a:t>
            </a:r>
            <a:r>
              <a:rPr lang="en-US" sz="2451" dirty="0" err="1">
                <a:solidFill>
                  <a:srgbClr val="063050"/>
                </a:solidFill>
                <a:latin typeface="Roboto Slab"/>
                <a:ea typeface="Roboto Slab"/>
                <a:cs typeface="Roboto Slab"/>
                <a:sym typeface="Roboto Slab"/>
              </a:rPr>
              <a:t>và</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cách</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nó</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cho</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phép</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triển</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khai</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ứng</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dụng</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độc</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lập</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với</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phần</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cứng</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vật</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lý</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nâng</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cao</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tính</a:t>
            </a:r>
            <a:r>
              <a:rPr lang="en-US" sz="2451" dirty="0">
                <a:solidFill>
                  <a:srgbClr val="063050"/>
                </a:solidFill>
                <a:latin typeface="Roboto Slab"/>
                <a:ea typeface="Roboto Slab"/>
                <a:cs typeface="Roboto Slab"/>
                <a:sym typeface="Roboto Slab"/>
              </a:rPr>
              <a:t> di </a:t>
            </a:r>
            <a:r>
              <a:rPr lang="en-US" sz="2451" dirty="0" err="1">
                <a:solidFill>
                  <a:srgbClr val="063050"/>
                </a:solidFill>
                <a:latin typeface="Roboto Slab"/>
                <a:ea typeface="Roboto Slab"/>
                <a:cs typeface="Roboto Slab"/>
                <a:sym typeface="Roboto Slab"/>
              </a:rPr>
              <a:t>động</a:t>
            </a:r>
            <a:r>
              <a:rPr lang="en-US" sz="2451" dirty="0">
                <a:solidFill>
                  <a:srgbClr val="063050"/>
                </a:solidFill>
                <a:latin typeface="Roboto Slab"/>
                <a:ea typeface="Roboto Slab"/>
                <a:cs typeface="Roboto Slab"/>
                <a:sym typeface="Roboto Slab"/>
              </a:rPr>
              <a:t> (portability) </a:t>
            </a:r>
            <a:r>
              <a:rPr lang="en-US" sz="2451" dirty="0" err="1">
                <a:solidFill>
                  <a:srgbClr val="063050"/>
                </a:solidFill>
                <a:latin typeface="Roboto Slab"/>
                <a:ea typeface="Roboto Slab"/>
                <a:cs typeface="Roboto Slab"/>
                <a:sym typeface="Roboto Slab"/>
              </a:rPr>
              <a:t>của</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hệ</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thống</a:t>
            </a:r>
            <a:r>
              <a:rPr lang="en-US" sz="2451" dirty="0">
                <a:solidFill>
                  <a:srgbClr val="063050"/>
                </a:solidFill>
                <a:latin typeface="Roboto Slab"/>
                <a:ea typeface="Roboto Slab"/>
                <a:cs typeface="Roboto Slab"/>
                <a:sym typeface="Roboto Slab"/>
              </a:rPr>
              <a:t>.</a:t>
            </a:r>
          </a:p>
          <a:p>
            <a:pPr algn="just">
              <a:lnSpc>
                <a:spcPts val="2990"/>
              </a:lnSpc>
            </a:pPr>
            <a:endParaRPr lang="en-US" sz="2451" dirty="0">
              <a:solidFill>
                <a:srgbClr val="063050"/>
              </a:solidFill>
              <a:latin typeface="Roboto Slab"/>
              <a:ea typeface="Roboto Slab"/>
              <a:cs typeface="Roboto Slab"/>
              <a:sym typeface="Roboto Slab"/>
            </a:endParaRPr>
          </a:p>
          <a:p>
            <a:pPr marL="529198" lvl="1" indent="-264599" algn="just">
              <a:lnSpc>
                <a:spcPts val="2990"/>
              </a:lnSpc>
              <a:buFont typeface="Arial"/>
              <a:buChar char="•"/>
            </a:pPr>
            <a:r>
              <a:rPr lang="en-US" sz="2451" dirty="0" err="1">
                <a:solidFill>
                  <a:srgbClr val="063050"/>
                </a:solidFill>
                <a:latin typeface="Roboto Slab"/>
                <a:ea typeface="Roboto Slab"/>
                <a:cs typeface="Roboto Slab"/>
                <a:sym typeface="Roboto Slab"/>
              </a:rPr>
              <a:t>Giải</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thích</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khả</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năng</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cô</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lập</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lỗi</a:t>
            </a:r>
            <a:r>
              <a:rPr lang="en-US" sz="2451" dirty="0">
                <a:solidFill>
                  <a:srgbClr val="063050"/>
                </a:solidFill>
                <a:latin typeface="Roboto Slab"/>
                <a:ea typeface="Roboto Slab"/>
                <a:cs typeface="Roboto Slab"/>
                <a:sym typeface="Roboto Slab"/>
              </a:rPr>
              <a:t> (fault isolation) </a:t>
            </a:r>
            <a:r>
              <a:rPr lang="en-US" sz="2451" dirty="0" err="1">
                <a:solidFill>
                  <a:srgbClr val="063050"/>
                </a:solidFill>
                <a:latin typeface="Roboto Slab"/>
                <a:ea typeface="Roboto Slab"/>
                <a:cs typeface="Roboto Slab"/>
                <a:sym typeface="Roboto Slab"/>
              </a:rPr>
              <a:t>thông</a:t>
            </a:r>
            <a:r>
              <a:rPr lang="en-US" sz="2451" dirty="0">
                <a:solidFill>
                  <a:srgbClr val="063050"/>
                </a:solidFill>
                <a:latin typeface="Roboto Slab"/>
                <a:ea typeface="Roboto Slab"/>
                <a:cs typeface="Roboto Slab"/>
                <a:sym typeface="Roboto Slab"/>
              </a:rPr>
              <a:t> qua </a:t>
            </a:r>
            <a:r>
              <a:rPr lang="en-US" sz="2451" dirty="0" err="1">
                <a:solidFill>
                  <a:srgbClr val="063050"/>
                </a:solidFill>
                <a:latin typeface="Roboto Slab"/>
                <a:ea typeface="Roboto Slab"/>
                <a:cs typeface="Roboto Slab"/>
                <a:sym typeface="Roboto Slab"/>
              </a:rPr>
              <a:t>ảo</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hóa</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giúp</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bảo</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vệ</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các</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ứng</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dụng</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và</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tài</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nguyên</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hệ</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thống</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trước</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sự</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cố</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bảo</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mật</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hoặc</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lỗi</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phần</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mềm</a:t>
            </a:r>
            <a:r>
              <a:rPr lang="en-US" sz="2451" dirty="0">
                <a:solidFill>
                  <a:srgbClr val="063050"/>
                </a:solidFill>
                <a:latin typeface="Roboto Slab"/>
                <a:ea typeface="Roboto Slab"/>
                <a:cs typeface="Roboto Slab"/>
                <a:sym typeface="Roboto Slab"/>
              </a:rPr>
              <a:t>.</a:t>
            </a:r>
          </a:p>
          <a:p>
            <a:pPr algn="just">
              <a:lnSpc>
                <a:spcPts val="2990"/>
              </a:lnSpc>
            </a:pPr>
            <a:endParaRPr lang="en-US" sz="2451" dirty="0">
              <a:solidFill>
                <a:srgbClr val="063050"/>
              </a:solidFill>
              <a:latin typeface="Roboto Slab"/>
              <a:ea typeface="Roboto Slab"/>
              <a:cs typeface="Roboto Slab"/>
              <a:sym typeface="Roboto Slab"/>
            </a:endParaRPr>
          </a:p>
          <a:p>
            <a:pPr marL="529198" lvl="1" indent="-264599" algn="just">
              <a:lnSpc>
                <a:spcPts val="2990"/>
              </a:lnSpc>
              <a:buFont typeface="Arial"/>
              <a:buChar char="•"/>
            </a:pPr>
            <a:r>
              <a:rPr lang="en-US" sz="2451" dirty="0" err="1">
                <a:solidFill>
                  <a:srgbClr val="063050"/>
                </a:solidFill>
                <a:latin typeface="Roboto Slab"/>
                <a:ea typeface="Roboto Slab"/>
                <a:cs typeface="Roboto Slab"/>
                <a:sym typeface="Roboto Slab"/>
              </a:rPr>
              <a:t>Đánh</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giá</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tác</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động</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tổng</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thể</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của</a:t>
            </a:r>
            <a:r>
              <a:rPr lang="en-US" sz="2451" dirty="0">
                <a:solidFill>
                  <a:srgbClr val="063050"/>
                </a:solidFill>
                <a:latin typeface="Roboto Slab"/>
                <a:ea typeface="Roboto Slab"/>
                <a:cs typeface="Roboto Slab"/>
                <a:sym typeface="Roboto Slab"/>
              </a:rPr>
              <a:t> threads </a:t>
            </a:r>
            <a:r>
              <a:rPr lang="en-US" sz="2451" dirty="0" err="1">
                <a:solidFill>
                  <a:srgbClr val="063050"/>
                </a:solidFill>
                <a:latin typeface="Roboto Slab"/>
                <a:ea typeface="Roboto Slab"/>
                <a:cs typeface="Roboto Slab"/>
                <a:sym typeface="Roboto Slab"/>
              </a:rPr>
              <a:t>và</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ảo</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hóa</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đến</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hiệu</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năng</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độ</a:t>
            </a:r>
            <a:r>
              <a:rPr lang="en-US" sz="2451" dirty="0">
                <a:solidFill>
                  <a:srgbClr val="063050"/>
                </a:solidFill>
                <a:latin typeface="Roboto Slab"/>
                <a:ea typeface="Roboto Slab"/>
                <a:cs typeface="Roboto Slab"/>
                <a:sym typeface="Roboto Slab"/>
              </a:rPr>
              <a:t> tin </a:t>
            </a:r>
            <a:r>
              <a:rPr lang="en-US" sz="2451" dirty="0" err="1">
                <a:solidFill>
                  <a:srgbClr val="063050"/>
                </a:solidFill>
                <a:latin typeface="Roboto Slab"/>
                <a:ea typeface="Roboto Slab"/>
                <a:cs typeface="Roboto Slab"/>
                <a:sym typeface="Roboto Slab"/>
              </a:rPr>
              <a:t>cậy</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và</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khả</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năng</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mở</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rộng</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của</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hệ</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thống</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phân</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tán</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hiện</a:t>
            </a:r>
            <a:r>
              <a:rPr lang="en-US" sz="2451" dirty="0">
                <a:solidFill>
                  <a:srgbClr val="063050"/>
                </a:solidFill>
                <a:latin typeface="Roboto Slab"/>
                <a:ea typeface="Roboto Slab"/>
                <a:cs typeface="Roboto Slab"/>
                <a:sym typeface="Roboto Slab"/>
              </a:rPr>
              <a:t> </a:t>
            </a:r>
            <a:r>
              <a:rPr lang="en-US" sz="2451" dirty="0" err="1">
                <a:solidFill>
                  <a:srgbClr val="063050"/>
                </a:solidFill>
                <a:latin typeface="Roboto Slab"/>
                <a:ea typeface="Roboto Slab"/>
                <a:cs typeface="Roboto Slab"/>
                <a:sym typeface="Roboto Slab"/>
              </a:rPr>
              <a:t>đại</a:t>
            </a:r>
            <a:r>
              <a:rPr lang="en-US" sz="2451" dirty="0">
                <a:solidFill>
                  <a:srgbClr val="063050"/>
                </a:solidFill>
                <a:latin typeface="Roboto Slab"/>
                <a:ea typeface="Roboto Slab"/>
                <a:cs typeface="Roboto Slab"/>
                <a:sym typeface="Roboto Slab"/>
              </a:rPr>
              <a:t>.</a:t>
            </a:r>
          </a:p>
          <a:p>
            <a:pPr algn="l">
              <a:lnSpc>
                <a:spcPts val="2990"/>
              </a:lnSpc>
            </a:pPr>
            <a:endParaRPr lang="en-US" sz="2451" dirty="0">
              <a:solidFill>
                <a:srgbClr val="063050"/>
              </a:solidFill>
              <a:latin typeface="Roboto Slab"/>
              <a:ea typeface="Roboto Slab"/>
              <a:cs typeface="Roboto Slab"/>
              <a:sym typeface="Roboto Slab"/>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TextBox 6"/>
          <p:cNvSpPr txBox="1"/>
          <p:nvPr/>
        </p:nvSpPr>
        <p:spPr>
          <a:xfrm>
            <a:off x="402536" y="2662814"/>
            <a:ext cx="17642933" cy="2693035"/>
          </a:xfrm>
          <a:prstGeom prst="rect">
            <a:avLst/>
          </a:prstGeom>
        </p:spPr>
        <p:txBody>
          <a:bodyPr lIns="0" tIns="0" rIns="0" bIns="0" rtlCol="0" anchor="t">
            <a:spAutoFit/>
          </a:bodyPr>
          <a:lstStyle/>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EC2 (Elastic Compute Cloud) là dịch vụ cho thuê máy chủ ảo (VM) của Amazon. Người dùng có thể chọn cấu hình (CPU, RAM, ổ cứng…), cài hệ điều hành và triển khai ứng dụng.</a:t>
            </a:r>
          </a:p>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Amazon dùng các công nghệ ảo hóa (Xen, KVM, Nitro Hypervisor) để tạo hàng triệu máy ảo. Mỗi máy ảo được khởi tạo từ một Amazon Machine Image (AMI) – một bản mẫu có sẵn.</a:t>
            </a:r>
          </a:p>
          <a:p>
            <a:pPr algn="just">
              <a:lnSpc>
                <a:spcPts val="4340"/>
              </a:lnSpc>
            </a:pPr>
            <a:endParaRPr lang="en-US" sz="3100">
              <a:solidFill>
                <a:srgbClr val="000000"/>
              </a:solidFill>
              <a:latin typeface="Roboto Slab"/>
              <a:ea typeface="Roboto Slab"/>
              <a:cs typeface="Roboto Slab"/>
              <a:sym typeface="Roboto Slab"/>
            </a:endParaRPr>
          </a:p>
        </p:txBody>
      </p:sp>
      <p:sp>
        <p:nvSpPr>
          <p:cNvPr id="7" name="Freeform 7"/>
          <p:cNvSpPr/>
          <p:nvPr/>
        </p:nvSpPr>
        <p:spPr>
          <a:xfrm>
            <a:off x="10260485" y="5355849"/>
            <a:ext cx="7503755" cy="3946511"/>
          </a:xfrm>
          <a:custGeom>
            <a:avLst/>
            <a:gdLst/>
            <a:ahLst/>
            <a:cxnLst/>
            <a:rect l="l" t="t" r="r" b="b"/>
            <a:pathLst>
              <a:path w="7503755" h="3946511">
                <a:moveTo>
                  <a:pt x="0" y="0"/>
                </a:moveTo>
                <a:lnTo>
                  <a:pt x="7503755" y="0"/>
                </a:lnTo>
                <a:lnTo>
                  <a:pt x="7503755" y="3946511"/>
                </a:lnTo>
                <a:lnTo>
                  <a:pt x="0" y="3946511"/>
                </a:lnTo>
                <a:lnTo>
                  <a:pt x="0" y="0"/>
                </a:lnTo>
                <a:close/>
              </a:path>
            </a:pathLst>
          </a:custGeom>
          <a:blipFill>
            <a:blip r:embed="rId4"/>
            <a:stretch>
              <a:fillRect l="-35736" t="-24110" r="-38042" b="-41098"/>
            </a:stretch>
          </a:blipFill>
        </p:spPr>
      </p:sp>
      <p:sp>
        <p:nvSpPr>
          <p:cNvPr id="8" name="TextBox 8"/>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Virtualization</a:t>
            </a:r>
          </a:p>
        </p:txBody>
      </p:sp>
      <p:sp>
        <p:nvSpPr>
          <p:cNvPr id="9" name="TextBox 9"/>
          <p:cNvSpPr txBox="1"/>
          <p:nvPr/>
        </p:nvSpPr>
        <p:spPr>
          <a:xfrm>
            <a:off x="402536" y="1793875"/>
            <a:ext cx="11168158" cy="606425"/>
          </a:xfrm>
          <a:prstGeom prst="rect">
            <a:avLst/>
          </a:prstGeom>
        </p:spPr>
        <p:txBody>
          <a:bodyPr lIns="0" tIns="0" rIns="0" bIns="0" rtlCol="0" anchor="t">
            <a:spAutoFit/>
          </a:bodyPr>
          <a:lstStyle/>
          <a:p>
            <a:pPr algn="l">
              <a:lnSpc>
                <a:spcPts val="4900"/>
              </a:lnSpc>
            </a:pPr>
            <a:r>
              <a:rPr lang="en-US" sz="3500" b="1" dirty="0" err="1">
                <a:solidFill>
                  <a:srgbClr val="000000"/>
                </a:solidFill>
                <a:latin typeface="Roboto Slab Bold"/>
                <a:ea typeface="Roboto Slab Bold"/>
                <a:cs typeface="Roboto Slab Bold"/>
                <a:sym typeface="Roboto Slab Bold"/>
              </a:rPr>
              <a:t>Ứng</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dụng</a:t>
            </a:r>
            <a:r>
              <a:rPr lang="en-US" sz="3500" b="1" dirty="0">
                <a:solidFill>
                  <a:srgbClr val="000000"/>
                </a:solidFill>
                <a:latin typeface="Roboto Slab Bold"/>
                <a:ea typeface="Roboto Slab Bold"/>
                <a:cs typeface="Roboto Slab Bold"/>
                <a:sym typeface="Roboto Slab Bold"/>
              </a:rPr>
              <a:t> Virtualization </a:t>
            </a:r>
            <a:r>
              <a:rPr lang="en-US" sz="3500" b="1" dirty="0" err="1">
                <a:solidFill>
                  <a:srgbClr val="000000"/>
                </a:solidFill>
                <a:latin typeface="Roboto Slab Bold"/>
                <a:ea typeface="Roboto Slab Bold"/>
                <a:cs typeface="Roboto Slab Bold"/>
                <a:sym typeface="Roboto Slab Bold"/>
              </a:rPr>
              <a:t>trong</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Thực</a:t>
            </a:r>
            <a:r>
              <a:rPr lang="en-US" sz="3500" b="1" dirty="0">
                <a:solidFill>
                  <a:srgbClr val="000000"/>
                </a:solidFill>
                <a:latin typeface="Roboto Slab Bold"/>
                <a:ea typeface="Roboto Slab Bold"/>
                <a:cs typeface="Roboto Slab Bold"/>
                <a:sym typeface="Roboto Slab Bold"/>
              </a:rPr>
              <a:t> </a:t>
            </a:r>
            <a:r>
              <a:rPr lang="en-US" sz="3500" b="1" dirty="0" err="1">
                <a:solidFill>
                  <a:srgbClr val="000000"/>
                </a:solidFill>
                <a:latin typeface="Roboto Slab Bold"/>
                <a:ea typeface="Roboto Slab Bold"/>
                <a:cs typeface="Roboto Slab Bold"/>
                <a:sym typeface="Roboto Slab Bold"/>
              </a:rPr>
              <a:t>tế</a:t>
            </a:r>
            <a:r>
              <a:rPr lang="en-US" sz="3500" b="1" dirty="0">
                <a:solidFill>
                  <a:srgbClr val="000000"/>
                </a:solidFill>
                <a:latin typeface="Roboto Slab Bold"/>
                <a:ea typeface="Roboto Slab Bold"/>
                <a:cs typeface="Roboto Slab Bold"/>
                <a:sym typeface="Roboto Slab Bold"/>
              </a:rPr>
              <a:t>: Amazon EC2</a:t>
            </a:r>
          </a:p>
        </p:txBody>
      </p:sp>
      <p:sp>
        <p:nvSpPr>
          <p:cNvPr id="10" name="TextBox 10"/>
          <p:cNvSpPr txBox="1"/>
          <p:nvPr/>
        </p:nvSpPr>
        <p:spPr>
          <a:xfrm>
            <a:off x="402536" y="5298699"/>
            <a:ext cx="9224138" cy="3778885"/>
          </a:xfrm>
          <a:prstGeom prst="rect">
            <a:avLst/>
          </a:prstGeom>
        </p:spPr>
        <p:txBody>
          <a:bodyPr lIns="0" tIns="0" rIns="0" bIns="0" rtlCol="0" anchor="t">
            <a:spAutoFit/>
          </a:bodyPr>
          <a:lstStyle/>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 Lợi ích nổi bật:</a:t>
            </a:r>
          </a:p>
          <a:p>
            <a:pPr marL="1338582" lvl="2" indent="-446194" algn="just">
              <a:lnSpc>
                <a:spcPts val="4340"/>
              </a:lnSpc>
              <a:buFont typeface="Arial"/>
              <a:buChar char="⚬"/>
            </a:pPr>
            <a:r>
              <a:rPr lang="en-US" sz="3100">
                <a:solidFill>
                  <a:srgbClr val="000000"/>
                </a:solidFill>
                <a:latin typeface="Roboto Slab"/>
                <a:ea typeface="Roboto Slab"/>
                <a:cs typeface="Roboto Slab"/>
                <a:sym typeface="Roboto Slab"/>
              </a:rPr>
              <a:t>Người dùng không cần đầu tư phần cứng.</a:t>
            </a:r>
          </a:p>
          <a:p>
            <a:pPr marL="1338582" lvl="2" indent="-446194" algn="just">
              <a:lnSpc>
                <a:spcPts val="4340"/>
              </a:lnSpc>
              <a:buFont typeface="Arial"/>
              <a:buChar char="⚬"/>
            </a:pPr>
            <a:r>
              <a:rPr lang="en-US" sz="3100">
                <a:solidFill>
                  <a:srgbClr val="000000"/>
                </a:solidFill>
                <a:latin typeface="Roboto Slab"/>
                <a:ea typeface="Roboto Slab"/>
                <a:cs typeface="Roboto Slab"/>
                <a:sym typeface="Roboto Slab"/>
              </a:rPr>
              <a:t>Có thể khởi tạo hoặc hủy VM bất kỳ lúc nào, tính phí theo giờ.</a:t>
            </a:r>
          </a:p>
          <a:p>
            <a:pPr marL="1338582" lvl="2" indent="-446194" algn="just">
              <a:lnSpc>
                <a:spcPts val="4340"/>
              </a:lnSpc>
              <a:buFont typeface="Arial"/>
              <a:buChar char="⚬"/>
            </a:pPr>
            <a:r>
              <a:rPr lang="en-US" sz="3100">
                <a:solidFill>
                  <a:srgbClr val="000000"/>
                </a:solidFill>
                <a:latin typeface="Roboto Slab"/>
                <a:ea typeface="Roboto Slab"/>
                <a:cs typeface="Roboto Slab"/>
                <a:sym typeface="Roboto Slab"/>
              </a:rPr>
              <a:t>Mở rộng nhanh khi hệ thống có thêm người dùng hoặc tải tăng.</a:t>
            </a:r>
          </a:p>
          <a:p>
            <a:pPr algn="just">
              <a:lnSpc>
                <a:spcPts val="4340"/>
              </a:lnSpc>
            </a:pPr>
            <a:endParaRPr lang="en-US" sz="3100">
              <a:solidFill>
                <a:srgbClr val="000000"/>
              </a:solidFill>
              <a:latin typeface="Roboto Slab"/>
              <a:ea typeface="Roboto Slab"/>
              <a:cs typeface="Roboto Slab"/>
              <a:sym typeface="Roboto Slab"/>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TextBox 6"/>
          <p:cNvSpPr txBox="1"/>
          <p:nvPr/>
        </p:nvSpPr>
        <p:spPr>
          <a:xfrm>
            <a:off x="402536" y="2662814"/>
            <a:ext cx="17642933" cy="3778885"/>
          </a:xfrm>
          <a:prstGeom prst="rect">
            <a:avLst/>
          </a:prstGeom>
        </p:spPr>
        <p:txBody>
          <a:bodyPr lIns="0" tIns="0" rIns="0" bIns="0" rtlCol="0" anchor="t">
            <a:spAutoFit/>
          </a:bodyPr>
          <a:lstStyle/>
          <a:p>
            <a:pPr marL="669291" lvl="1" indent="-334646" algn="just">
              <a:lnSpc>
                <a:spcPts val="4340"/>
              </a:lnSpc>
              <a:buFont typeface="Arial"/>
              <a:buChar char="•"/>
            </a:pPr>
            <a:r>
              <a:rPr lang="en-US" sz="3100">
                <a:solidFill>
                  <a:srgbClr val="000000"/>
                </a:solidFill>
                <a:latin typeface="Roboto Slab"/>
                <a:ea typeface="Roboto Slab"/>
                <a:cs typeface="Roboto Slab"/>
                <a:sym typeface="Roboto Slab"/>
              </a:rPr>
              <a:t>Trong các hệ thống phân tán (Distributed Systems) hiện đại, Thread (luồng) và Virtualization (ảo hóa) là hai công nghệ hỗ trợ lẫn nhau để đạt được:</a:t>
            </a:r>
          </a:p>
          <a:p>
            <a:pPr marL="1338582" lvl="2" indent="-446194" algn="just">
              <a:lnSpc>
                <a:spcPts val="4340"/>
              </a:lnSpc>
              <a:buFont typeface="Arial"/>
              <a:buChar char="⚬"/>
            </a:pPr>
            <a:r>
              <a:rPr lang="en-US" sz="3100">
                <a:solidFill>
                  <a:srgbClr val="000000"/>
                </a:solidFill>
                <a:latin typeface="Roboto Slab"/>
                <a:ea typeface="Roboto Slab"/>
                <a:cs typeface="Roboto Slab"/>
                <a:sym typeface="Roboto Slab"/>
              </a:rPr>
              <a:t>Hiệu năng cao</a:t>
            </a:r>
          </a:p>
          <a:p>
            <a:pPr marL="1338582" lvl="2" indent="-446194" algn="just">
              <a:lnSpc>
                <a:spcPts val="4340"/>
              </a:lnSpc>
              <a:buFont typeface="Arial"/>
              <a:buChar char="⚬"/>
            </a:pPr>
            <a:r>
              <a:rPr lang="en-US" sz="3100">
                <a:solidFill>
                  <a:srgbClr val="000000"/>
                </a:solidFill>
                <a:latin typeface="Roboto Slab"/>
                <a:ea typeface="Roboto Slab"/>
                <a:cs typeface="Roboto Slab"/>
                <a:sym typeface="Roboto Slab"/>
              </a:rPr>
              <a:t>Khả năng mở rộng (scalability)</a:t>
            </a:r>
          </a:p>
          <a:p>
            <a:pPr marL="1338582" lvl="2" indent="-446194" algn="just">
              <a:lnSpc>
                <a:spcPts val="4340"/>
              </a:lnSpc>
              <a:buFont typeface="Arial"/>
              <a:buChar char="⚬"/>
            </a:pPr>
            <a:r>
              <a:rPr lang="en-US" sz="3100">
                <a:solidFill>
                  <a:srgbClr val="000000"/>
                </a:solidFill>
                <a:latin typeface="Roboto Slab"/>
                <a:ea typeface="Roboto Slab"/>
                <a:cs typeface="Roboto Slab"/>
                <a:sym typeface="Roboto Slab"/>
              </a:rPr>
              <a:t>Khả năng chịu lỗi (fault tolerance)</a:t>
            </a:r>
          </a:p>
          <a:p>
            <a:pPr marL="1338582" lvl="2" indent="-446194" algn="just">
              <a:lnSpc>
                <a:spcPts val="4340"/>
              </a:lnSpc>
              <a:buFont typeface="Arial"/>
              <a:buChar char="⚬"/>
            </a:pPr>
            <a:r>
              <a:rPr lang="en-US" sz="3100">
                <a:solidFill>
                  <a:srgbClr val="000000"/>
                </a:solidFill>
                <a:latin typeface="Roboto Slab"/>
                <a:ea typeface="Roboto Slab"/>
                <a:cs typeface="Roboto Slab"/>
                <a:sym typeface="Roboto Slab"/>
              </a:rPr>
              <a:t>Quản lý tài nguyên linh hoạt</a:t>
            </a:r>
          </a:p>
          <a:p>
            <a:pPr algn="just">
              <a:lnSpc>
                <a:spcPts val="4340"/>
              </a:lnSpc>
            </a:pPr>
            <a:endParaRPr lang="en-US" sz="3100">
              <a:solidFill>
                <a:srgbClr val="000000"/>
              </a:solidFill>
              <a:latin typeface="Roboto Slab"/>
              <a:ea typeface="Roboto Slab"/>
              <a:cs typeface="Roboto Slab"/>
              <a:sym typeface="Roboto Slab"/>
            </a:endParaRPr>
          </a:p>
        </p:txBody>
      </p:sp>
      <p:sp>
        <p:nvSpPr>
          <p:cNvPr id="7" name="TextBox 7"/>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Kết luận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TextBox 6"/>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a:solidFill>
                  <a:srgbClr val="F0F7FE"/>
                </a:solidFill>
                <a:latin typeface="Roboto Slab Bold"/>
                <a:ea typeface="Roboto Slab Bold"/>
                <a:cs typeface="Roboto Slab Bold"/>
                <a:sym typeface="Roboto Slab Bold"/>
              </a:rPr>
              <a:t>Kết luận</a:t>
            </a:r>
          </a:p>
        </p:txBody>
      </p:sp>
      <p:graphicFrame>
        <p:nvGraphicFramePr>
          <p:cNvPr id="8" name="Table 7">
            <a:extLst>
              <a:ext uri="{FF2B5EF4-FFF2-40B4-BE49-F238E27FC236}">
                <a16:creationId xmlns:a16="http://schemas.microsoft.com/office/drawing/2014/main" id="{BD721C37-3F77-476B-9131-5BE1EAB43799}"/>
              </a:ext>
            </a:extLst>
          </p:cNvPr>
          <p:cNvGraphicFramePr>
            <a:graphicFrameLocks noGrp="1"/>
          </p:cNvGraphicFramePr>
          <p:nvPr>
            <p:extLst>
              <p:ext uri="{D42A27DB-BD31-4B8C-83A1-F6EECF244321}">
                <p14:modId xmlns:p14="http://schemas.microsoft.com/office/powerpoint/2010/main" val="436642693"/>
              </p:ext>
            </p:extLst>
          </p:nvPr>
        </p:nvGraphicFramePr>
        <p:xfrm>
          <a:off x="1600200" y="2264727"/>
          <a:ext cx="14478000" cy="7239000"/>
        </p:xfrm>
        <a:graphic>
          <a:graphicData uri="http://schemas.openxmlformats.org/drawingml/2006/table">
            <a:tbl>
              <a:tblPr/>
              <a:tblGrid>
                <a:gridCol w="3619500">
                  <a:extLst>
                    <a:ext uri="{9D8B030D-6E8A-4147-A177-3AD203B41FA5}">
                      <a16:colId xmlns:a16="http://schemas.microsoft.com/office/drawing/2014/main" val="570837361"/>
                    </a:ext>
                  </a:extLst>
                </a:gridCol>
                <a:gridCol w="3619500">
                  <a:extLst>
                    <a:ext uri="{9D8B030D-6E8A-4147-A177-3AD203B41FA5}">
                      <a16:colId xmlns:a16="http://schemas.microsoft.com/office/drawing/2014/main" val="678754769"/>
                    </a:ext>
                  </a:extLst>
                </a:gridCol>
                <a:gridCol w="3619500">
                  <a:extLst>
                    <a:ext uri="{9D8B030D-6E8A-4147-A177-3AD203B41FA5}">
                      <a16:colId xmlns:a16="http://schemas.microsoft.com/office/drawing/2014/main" val="611335946"/>
                    </a:ext>
                  </a:extLst>
                </a:gridCol>
                <a:gridCol w="3619500">
                  <a:extLst>
                    <a:ext uri="{9D8B030D-6E8A-4147-A177-3AD203B41FA5}">
                      <a16:colId xmlns:a16="http://schemas.microsoft.com/office/drawing/2014/main" val="30417035"/>
                    </a:ext>
                  </a:extLst>
                </a:gridCol>
              </a:tblGrid>
              <a:tr h="371231">
                <a:tc>
                  <a:txBody>
                    <a:bodyPr/>
                    <a:lstStyle/>
                    <a:p>
                      <a:endParaRPr lang="en-US" sz="1600" dirty="0">
                        <a:latin typeface="Roboto Slab" panose="020B0604020202020204" charset="0"/>
                        <a:ea typeface="Roboto Slab" panose="020B0604020202020204" charset="0"/>
                      </a:endParaRPr>
                    </a:p>
                  </a:txBody>
                  <a:tcPr marL="58025" marR="58025" marT="29013" marB="290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latin typeface="Roboto Slab" panose="020B0604020202020204" charset="0"/>
                          <a:ea typeface="Roboto Slab" panose="020B0604020202020204" charset="0"/>
                        </a:rPr>
                        <a:t>Thread</a:t>
                      </a:r>
                    </a:p>
                  </a:txBody>
                  <a:tcPr marL="58025" marR="58025" marT="29013" marB="290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latin typeface="Roboto Slab" panose="020B0604020202020204" charset="0"/>
                          <a:ea typeface="Roboto Slab" panose="020B0604020202020204" charset="0"/>
                        </a:rPr>
                        <a:t>Virtualization</a:t>
                      </a:r>
                    </a:p>
                  </a:txBody>
                  <a:tcPr marL="58025" marR="58025" marT="29013" marB="290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latin typeface="Roboto Slab" panose="020B0604020202020204" charset="0"/>
                          <a:ea typeface="Roboto Slab" panose="020B0604020202020204" charset="0"/>
                        </a:rPr>
                        <a:t>Mối liên hệ</a:t>
                      </a:r>
                    </a:p>
                  </a:txBody>
                  <a:tcPr marL="58025" marR="58025" marT="29013" marB="290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9610805"/>
                  </a:ext>
                </a:extLst>
              </a:tr>
              <a:tr h="1484923">
                <a:tc>
                  <a:txBody>
                    <a:bodyPr/>
                    <a:lstStyle/>
                    <a:p>
                      <a:r>
                        <a:rPr lang="en-US" sz="1600" b="1">
                          <a:latin typeface="Roboto Slab" panose="020B0604020202020204" charset="0"/>
                          <a:ea typeface="Roboto Slab" panose="020B0604020202020204" charset="0"/>
                        </a:rPr>
                        <a:t>Tính song song (Concurrency)</a:t>
                      </a:r>
                      <a:endParaRPr lang="en-US" sz="1600">
                        <a:latin typeface="Roboto Slab" panose="020B0604020202020204" charset="0"/>
                        <a:ea typeface="Roboto Slab" panose="020B0604020202020204" charset="0"/>
                      </a:endParaRPr>
                    </a:p>
                  </a:txBody>
                  <a:tcPr marL="58025" marR="58025" marT="29013" marB="290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Roboto Slab" panose="020B0604020202020204" charset="0"/>
                          <a:ea typeface="Roboto Slab" panose="020B0604020202020204" charset="0"/>
                        </a:rPr>
                        <a:t>Threads </a:t>
                      </a:r>
                      <a:r>
                        <a:rPr lang="en-US" sz="1600" dirty="0" err="1">
                          <a:latin typeface="Roboto Slab" panose="020B0604020202020204" charset="0"/>
                          <a:ea typeface="Roboto Slab" panose="020B0604020202020204" charset="0"/>
                        </a:rPr>
                        <a:t>cho</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phép</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xử</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lý</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nhiều</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tác</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vụ</a:t>
                      </a:r>
                      <a:r>
                        <a:rPr lang="en-US" sz="1600" dirty="0">
                          <a:latin typeface="Roboto Slab" panose="020B0604020202020204" charset="0"/>
                          <a:ea typeface="Roboto Slab" panose="020B0604020202020204" charset="0"/>
                        </a:rPr>
                        <a:t> song </a:t>
                      </a:r>
                      <a:r>
                        <a:rPr lang="en-US" sz="1600" dirty="0" err="1">
                          <a:latin typeface="Roboto Slab" panose="020B0604020202020204" charset="0"/>
                          <a:ea typeface="Roboto Slab" panose="020B0604020202020204" charset="0"/>
                        </a:rPr>
                        <a:t>song</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trong</a:t>
                      </a:r>
                      <a:r>
                        <a:rPr lang="en-US" sz="1600" dirty="0">
                          <a:latin typeface="Roboto Slab" panose="020B0604020202020204" charset="0"/>
                          <a:ea typeface="Roboto Slab" panose="020B0604020202020204" charset="0"/>
                        </a:rPr>
                        <a:t> 1 </a:t>
                      </a:r>
                      <a:r>
                        <a:rPr lang="en-US" sz="1600" dirty="0" err="1">
                          <a:latin typeface="Roboto Slab" panose="020B0604020202020204" charset="0"/>
                          <a:ea typeface="Roboto Slab" panose="020B0604020202020204" charset="0"/>
                        </a:rPr>
                        <a:t>máy</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ảo</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hoặc</a:t>
                      </a:r>
                      <a:r>
                        <a:rPr lang="en-US" sz="1600" dirty="0">
                          <a:latin typeface="Roboto Slab" panose="020B0604020202020204" charset="0"/>
                          <a:ea typeface="Roboto Slab" panose="020B0604020202020204" charset="0"/>
                        </a:rPr>
                        <a:t> container</a:t>
                      </a:r>
                    </a:p>
                  </a:txBody>
                  <a:tcPr marL="58025" marR="58025" marT="29013" marB="290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latin typeface="Roboto Slab" panose="020B0604020202020204" charset="0"/>
                          <a:ea typeface="Roboto Slab" panose="020B0604020202020204" charset="0"/>
                        </a:rPr>
                        <a:t>Mỗi máy ảo/Container có thể chạy nhiều threads nội bộ</a:t>
                      </a:r>
                    </a:p>
                  </a:txBody>
                  <a:tcPr marL="58025" marR="58025" marT="29013" marB="290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latin typeface="Roboto Slab" panose="020B0604020202020204" charset="0"/>
                          <a:ea typeface="Roboto Slab" panose="020B0604020202020204" charset="0"/>
                        </a:rPr>
                        <a:t>Virtualization cung cấp môi trường cho threads hoạt động</a:t>
                      </a:r>
                    </a:p>
                  </a:txBody>
                  <a:tcPr marL="58025" marR="58025" marT="29013" marB="290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4144608"/>
                  </a:ext>
                </a:extLst>
              </a:tr>
              <a:tr h="1484923">
                <a:tc>
                  <a:txBody>
                    <a:bodyPr/>
                    <a:lstStyle/>
                    <a:p>
                      <a:r>
                        <a:rPr lang="vi-VN" sz="1600" b="1">
                          <a:latin typeface="Roboto Slab" panose="020B0604020202020204" charset="0"/>
                          <a:ea typeface="Roboto Slab" panose="020B0604020202020204" charset="0"/>
                        </a:rPr>
                        <a:t>Tối ưu tài nguyên hệ thống</a:t>
                      </a:r>
                      <a:endParaRPr lang="vi-VN" sz="1600">
                        <a:latin typeface="Roboto Slab" panose="020B0604020202020204" charset="0"/>
                        <a:ea typeface="Roboto Slab" panose="020B0604020202020204" charset="0"/>
                      </a:endParaRPr>
                    </a:p>
                  </a:txBody>
                  <a:tcPr marL="58025" marR="58025" marT="29013" marB="290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sz="1600">
                          <a:latin typeface="Roboto Slab" panose="020B0604020202020204" charset="0"/>
                          <a:ea typeface="Roboto Slab" panose="020B0604020202020204" charset="0"/>
                        </a:rPr>
                        <a:t>Thread nhẹ hơn process, giảm chi phí context switch</a:t>
                      </a:r>
                    </a:p>
                  </a:txBody>
                  <a:tcPr marL="58025" marR="58025" marT="29013" marB="290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latin typeface="Roboto Slab" panose="020B0604020202020204" charset="0"/>
                          <a:ea typeface="Roboto Slab" panose="020B0604020202020204" charset="0"/>
                        </a:rPr>
                        <a:t>Virtualization </a:t>
                      </a:r>
                      <a:r>
                        <a:rPr lang="en-US" sz="1600" dirty="0" err="1">
                          <a:latin typeface="Roboto Slab" panose="020B0604020202020204" charset="0"/>
                          <a:ea typeface="Roboto Slab" panose="020B0604020202020204" charset="0"/>
                        </a:rPr>
                        <a:t>cho</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phép</a:t>
                      </a:r>
                      <a:r>
                        <a:rPr lang="en-US" sz="1600" dirty="0">
                          <a:latin typeface="Roboto Slab" panose="020B0604020202020204" charset="0"/>
                          <a:ea typeface="Roboto Slab" panose="020B0604020202020204" charset="0"/>
                        </a:rPr>
                        <a:t> chia </a:t>
                      </a:r>
                      <a:r>
                        <a:rPr lang="en-US" sz="1600" dirty="0" err="1">
                          <a:latin typeface="Roboto Slab" panose="020B0604020202020204" charset="0"/>
                          <a:ea typeface="Roboto Slab" panose="020B0604020202020204" charset="0"/>
                        </a:rPr>
                        <a:t>nhỏ</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tài</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nguyên</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phần</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cứng</a:t>
                      </a:r>
                      <a:endParaRPr lang="en-US" sz="1600" dirty="0">
                        <a:latin typeface="Roboto Slab" panose="020B0604020202020204" charset="0"/>
                        <a:ea typeface="Roboto Slab" panose="020B0604020202020204" charset="0"/>
                      </a:endParaRPr>
                    </a:p>
                  </a:txBody>
                  <a:tcPr marL="58025" marR="58025" marT="29013" marB="290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sz="1600">
                          <a:latin typeface="Roboto Slab" panose="020B0604020202020204" charset="0"/>
                          <a:ea typeface="Roboto Slab" panose="020B0604020202020204" charset="0"/>
                        </a:rPr>
                        <a:t>Threads hoạt động hiệu quả hơn trong môi trường ảo hóa tối ưu</a:t>
                      </a:r>
                    </a:p>
                  </a:txBody>
                  <a:tcPr marL="58025" marR="58025" marT="29013" marB="290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3141267"/>
                  </a:ext>
                </a:extLst>
              </a:tr>
              <a:tr h="1484923">
                <a:tc>
                  <a:txBody>
                    <a:bodyPr/>
                    <a:lstStyle/>
                    <a:p>
                      <a:r>
                        <a:rPr lang="en-US" sz="1600" b="1">
                          <a:latin typeface="Roboto Slab" panose="020B0604020202020204" charset="0"/>
                          <a:ea typeface="Roboto Slab" panose="020B0604020202020204" charset="0"/>
                        </a:rPr>
                        <a:t>Triển khai phân tán</a:t>
                      </a:r>
                      <a:endParaRPr lang="en-US" sz="1600">
                        <a:latin typeface="Roboto Slab" panose="020B0604020202020204" charset="0"/>
                        <a:ea typeface="Roboto Slab" panose="020B0604020202020204" charset="0"/>
                      </a:endParaRPr>
                    </a:p>
                  </a:txBody>
                  <a:tcPr marL="58025" marR="58025" marT="29013" marB="290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latin typeface="Roboto Slab" panose="020B0604020202020204" charset="0"/>
                          <a:ea typeface="Roboto Slab" panose="020B0604020202020204" charset="0"/>
                        </a:rPr>
                        <a:t>Nhiều threads phục vụ nhiều yêu cầu song song (ví dụ web server)</a:t>
                      </a:r>
                    </a:p>
                  </a:txBody>
                  <a:tcPr marL="58025" marR="58025" marT="29013" marB="290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latin typeface="Roboto Slab" panose="020B0604020202020204" charset="0"/>
                          <a:ea typeface="Roboto Slab" panose="020B0604020202020204" charset="0"/>
                        </a:rPr>
                        <a:t>Nhiều máy ảo/container có thể triển khai trên cloud để mở rộng dịch vụ</a:t>
                      </a:r>
                    </a:p>
                  </a:txBody>
                  <a:tcPr marL="58025" marR="58025" marT="29013" marB="290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vi-VN" sz="1600">
                          <a:latin typeface="Roboto Slab" panose="020B0604020202020204" charset="0"/>
                          <a:ea typeface="Roboto Slab" panose="020B0604020202020204" charset="0"/>
                        </a:rPr>
                        <a:t>Threads là đơn vị xử lý chính trong mỗi VM/container</a:t>
                      </a:r>
                    </a:p>
                  </a:txBody>
                  <a:tcPr marL="58025" marR="58025" marT="29013" marB="290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9991042"/>
                  </a:ext>
                </a:extLst>
              </a:tr>
              <a:tr h="1206500">
                <a:tc>
                  <a:txBody>
                    <a:bodyPr/>
                    <a:lstStyle/>
                    <a:p>
                      <a:r>
                        <a:rPr lang="en-US" sz="1600" b="1">
                          <a:latin typeface="Roboto Slab" panose="020B0604020202020204" charset="0"/>
                          <a:ea typeface="Roboto Slab" panose="020B0604020202020204" charset="0"/>
                        </a:rPr>
                        <a:t>Di động và khả năng phục hồi</a:t>
                      </a:r>
                      <a:endParaRPr lang="en-US" sz="1600">
                        <a:latin typeface="Roboto Slab" panose="020B0604020202020204" charset="0"/>
                        <a:ea typeface="Roboto Slab" panose="020B0604020202020204" charset="0"/>
                      </a:endParaRPr>
                    </a:p>
                  </a:txBody>
                  <a:tcPr marL="58025" marR="58025" marT="29013" marB="290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latin typeface="Roboto Slab" panose="020B0604020202020204" charset="0"/>
                          <a:ea typeface="Roboto Slab" panose="020B0604020202020204" charset="0"/>
                        </a:rPr>
                        <a:t>Threads dễ quản lý nội bộ process</a:t>
                      </a:r>
                    </a:p>
                  </a:txBody>
                  <a:tcPr marL="58025" marR="58025" marT="29013" marB="290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sv-SE" sz="1600">
                          <a:latin typeface="Roboto Slab" panose="020B0604020202020204" charset="0"/>
                          <a:ea typeface="Roboto Slab" panose="020B0604020202020204" charset="0"/>
                        </a:rPr>
                        <a:t>VMs dễ snapshot, migrate, rollback</a:t>
                      </a:r>
                    </a:p>
                  </a:txBody>
                  <a:tcPr marL="58025" marR="58025" marT="29013" marB="290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latin typeface="Roboto Slab" panose="020B0604020202020204" charset="0"/>
                          <a:ea typeface="Roboto Slab" panose="020B0604020202020204" charset="0"/>
                        </a:rPr>
                        <a:t>Nếu 1 thread trong VM gặp lỗi, có thể restart toàn bộ VM để phục hồi</a:t>
                      </a:r>
                    </a:p>
                  </a:txBody>
                  <a:tcPr marL="58025" marR="58025" marT="29013" marB="290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4025757"/>
                  </a:ext>
                </a:extLst>
              </a:tr>
              <a:tr h="1206500">
                <a:tc>
                  <a:txBody>
                    <a:bodyPr/>
                    <a:lstStyle/>
                    <a:p>
                      <a:r>
                        <a:rPr lang="en-US" sz="1600" b="1" dirty="0" err="1">
                          <a:latin typeface="Roboto Slab" panose="020B0604020202020204" charset="0"/>
                          <a:ea typeface="Roboto Slab" panose="020B0604020202020204" charset="0"/>
                        </a:rPr>
                        <a:t>Cân</a:t>
                      </a:r>
                      <a:r>
                        <a:rPr lang="en-US" sz="1600" b="1" dirty="0">
                          <a:latin typeface="Roboto Slab" panose="020B0604020202020204" charset="0"/>
                          <a:ea typeface="Roboto Slab" panose="020B0604020202020204" charset="0"/>
                        </a:rPr>
                        <a:t> </a:t>
                      </a:r>
                      <a:r>
                        <a:rPr lang="en-US" sz="1600" b="1" dirty="0" err="1">
                          <a:latin typeface="Roboto Slab" panose="020B0604020202020204" charset="0"/>
                          <a:ea typeface="Roboto Slab" panose="020B0604020202020204" charset="0"/>
                        </a:rPr>
                        <a:t>bằng</a:t>
                      </a:r>
                      <a:r>
                        <a:rPr lang="en-US" sz="1600" b="1" dirty="0">
                          <a:latin typeface="Roboto Slab" panose="020B0604020202020204" charset="0"/>
                          <a:ea typeface="Roboto Slab" panose="020B0604020202020204" charset="0"/>
                        </a:rPr>
                        <a:t> </a:t>
                      </a:r>
                      <a:r>
                        <a:rPr lang="en-US" sz="1600" b="1" dirty="0" err="1">
                          <a:latin typeface="Roboto Slab" panose="020B0604020202020204" charset="0"/>
                          <a:ea typeface="Roboto Slab" panose="020B0604020202020204" charset="0"/>
                        </a:rPr>
                        <a:t>tải</a:t>
                      </a:r>
                      <a:r>
                        <a:rPr lang="en-US" sz="1600" b="1" dirty="0">
                          <a:latin typeface="Roboto Slab" panose="020B0604020202020204" charset="0"/>
                          <a:ea typeface="Roboto Slab" panose="020B0604020202020204" charset="0"/>
                        </a:rPr>
                        <a:t> (Load balancing)</a:t>
                      </a:r>
                      <a:endParaRPr lang="en-US" sz="1600" dirty="0">
                        <a:latin typeface="Roboto Slab" panose="020B0604020202020204" charset="0"/>
                        <a:ea typeface="Roboto Slab" panose="020B0604020202020204" charset="0"/>
                      </a:endParaRPr>
                    </a:p>
                  </a:txBody>
                  <a:tcPr marL="58025" marR="58025" marT="29013" marB="290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latin typeface="Roboto Slab" panose="020B0604020202020204" charset="0"/>
                          <a:ea typeface="Roboto Slab" panose="020B0604020202020204" charset="0"/>
                        </a:rPr>
                        <a:t>Threads xử lý nhiều client song song</a:t>
                      </a:r>
                    </a:p>
                  </a:txBody>
                  <a:tcPr marL="58025" marR="58025" marT="29013" marB="290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a:latin typeface="Roboto Slab" panose="020B0604020202020204" charset="0"/>
                          <a:ea typeface="Roboto Slab" panose="020B0604020202020204" charset="0"/>
                        </a:rPr>
                        <a:t>VM/Container có thể scale horizontally</a:t>
                      </a:r>
                    </a:p>
                  </a:txBody>
                  <a:tcPr marL="58025" marR="58025" marT="29013" marB="290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err="1">
                          <a:latin typeface="Roboto Slab" panose="020B0604020202020204" charset="0"/>
                          <a:ea typeface="Roboto Slab" panose="020B0604020202020204" charset="0"/>
                        </a:rPr>
                        <a:t>Sử</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dụng</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nhiều</a:t>
                      </a:r>
                      <a:r>
                        <a:rPr lang="en-US" sz="1600" dirty="0">
                          <a:latin typeface="Roboto Slab" panose="020B0604020202020204" charset="0"/>
                          <a:ea typeface="Roboto Slab" panose="020B0604020202020204" charset="0"/>
                        </a:rPr>
                        <a:t> VM, </a:t>
                      </a:r>
                      <a:r>
                        <a:rPr lang="en-US" sz="1600" dirty="0" err="1">
                          <a:latin typeface="Roboto Slab" panose="020B0604020202020204" charset="0"/>
                          <a:ea typeface="Roboto Slab" panose="020B0604020202020204" charset="0"/>
                        </a:rPr>
                        <a:t>mỗi</a:t>
                      </a:r>
                      <a:r>
                        <a:rPr lang="en-US" sz="1600" dirty="0">
                          <a:latin typeface="Roboto Slab" panose="020B0604020202020204" charset="0"/>
                          <a:ea typeface="Roboto Slab" panose="020B0604020202020204" charset="0"/>
                        </a:rPr>
                        <a:t> VM </a:t>
                      </a:r>
                      <a:r>
                        <a:rPr lang="en-US" sz="1600" dirty="0" err="1">
                          <a:latin typeface="Roboto Slab" panose="020B0604020202020204" charset="0"/>
                          <a:ea typeface="Roboto Slab" panose="020B0604020202020204" charset="0"/>
                        </a:rPr>
                        <a:t>có</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nhiều</a:t>
                      </a:r>
                      <a:r>
                        <a:rPr lang="en-US" sz="1600" dirty="0">
                          <a:latin typeface="Roboto Slab" panose="020B0604020202020204" charset="0"/>
                          <a:ea typeface="Roboto Slab" panose="020B0604020202020204" charset="0"/>
                        </a:rPr>
                        <a:t> threads </a:t>
                      </a:r>
                      <a:r>
                        <a:rPr lang="en-US" sz="1600" dirty="0" err="1">
                          <a:latin typeface="Roboto Slab" panose="020B0604020202020204" charset="0"/>
                          <a:ea typeface="Roboto Slab" panose="020B0604020202020204" charset="0"/>
                        </a:rPr>
                        <a:t>xử</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lý</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tải</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phân</a:t>
                      </a:r>
                      <a:r>
                        <a:rPr lang="en-US" sz="1600" dirty="0">
                          <a:latin typeface="Roboto Slab" panose="020B0604020202020204" charset="0"/>
                          <a:ea typeface="Roboto Slab" panose="020B0604020202020204" charset="0"/>
                        </a:rPr>
                        <a:t> </a:t>
                      </a:r>
                      <a:r>
                        <a:rPr lang="en-US" sz="1600" dirty="0" err="1">
                          <a:latin typeface="Roboto Slab" panose="020B0604020202020204" charset="0"/>
                          <a:ea typeface="Roboto Slab" panose="020B0604020202020204" charset="0"/>
                        </a:rPr>
                        <a:t>tán</a:t>
                      </a:r>
                      <a:endParaRPr lang="en-US" sz="1600" dirty="0">
                        <a:latin typeface="Roboto Slab" panose="020B0604020202020204" charset="0"/>
                        <a:ea typeface="Roboto Slab" panose="020B0604020202020204" charset="0"/>
                      </a:endParaRPr>
                    </a:p>
                  </a:txBody>
                  <a:tcPr marL="58025" marR="58025" marT="29013" marB="290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451449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325529" y="3404967"/>
            <a:ext cx="18939059" cy="1464829"/>
            <a:chOff x="0" y="0"/>
            <a:chExt cx="4988065" cy="385799"/>
          </a:xfrm>
        </p:grpSpPr>
        <p:sp>
          <p:nvSpPr>
            <p:cNvPr id="4" name="Freeform 4"/>
            <p:cNvSpPr/>
            <p:nvPr/>
          </p:nvSpPr>
          <p:spPr>
            <a:xfrm>
              <a:off x="0" y="0"/>
              <a:ext cx="4988065" cy="385799"/>
            </a:xfrm>
            <a:custGeom>
              <a:avLst/>
              <a:gdLst/>
              <a:ahLst/>
              <a:cxnLst/>
              <a:rect l="l" t="t" r="r" b="b"/>
              <a:pathLst>
                <a:path w="4988065" h="385799">
                  <a:moveTo>
                    <a:pt x="0" y="0"/>
                  </a:moveTo>
                  <a:lnTo>
                    <a:pt x="4988065" y="0"/>
                  </a:lnTo>
                  <a:lnTo>
                    <a:pt x="4988065" y="385799"/>
                  </a:lnTo>
                  <a:lnTo>
                    <a:pt x="0" y="385799"/>
                  </a:lnTo>
                  <a:close/>
                </a:path>
              </a:pathLst>
            </a:custGeom>
            <a:solidFill>
              <a:srgbClr val="2B59C3">
                <a:alpha val="71765"/>
              </a:srgbClr>
            </a:solidFill>
          </p:spPr>
        </p:sp>
        <p:sp>
          <p:nvSpPr>
            <p:cNvPr id="5" name="TextBox 5"/>
            <p:cNvSpPr txBox="1"/>
            <p:nvPr/>
          </p:nvSpPr>
          <p:spPr>
            <a:xfrm>
              <a:off x="0" y="28575"/>
              <a:ext cx="4988065"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12326993" y="413738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a:off x="0" y="1588548"/>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5">
              <a:alphaModFix amt="71000"/>
            </a:blip>
            <a:stretch>
              <a:fillRect/>
            </a:stretch>
          </a:blipFill>
        </p:spPr>
      </p:sp>
      <p:sp>
        <p:nvSpPr>
          <p:cNvPr id="8" name="Freeform 8"/>
          <p:cNvSpPr/>
          <p:nvPr/>
        </p:nvSpPr>
        <p:spPr>
          <a:xfrm>
            <a:off x="16543611" y="3404967"/>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5">
              <a:alphaModFix amt="71000"/>
            </a:blip>
            <a:stretch>
              <a:fillRect/>
            </a:stretch>
          </a:blipFill>
        </p:spPr>
      </p:sp>
      <p:sp>
        <p:nvSpPr>
          <p:cNvPr id="9" name="TextBox 9"/>
          <p:cNvSpPr txBox="1"/>
          <p:nvPr/>
        </p:nvSpPr>
        <p:spPr>
          <a:xfrm>
            <a:off x="2660616" y="3511872"/>
            <a:ext cx="8449147" cy="1371102"/>
          </a:xfrm>
          <a:prstGeom prst="rect">
            <a:avLst/>
          </a:prstGeom>
        </p:spPr>
        <p:txBody>
          <a:bodyPr lIns="0" tIns="0" rIns="0" bIns="0" rtlCol="0" anchor="t">
            <a:spAutoFit/>
          </a:bodyPr>
          <a:lstStyle/>
          <a:p>
            <a:pPr algn="l">
              <a:lnSpc>
                <a:spcPts val="9724"/>
              </a:lnSpc>
              <a:spcBef>
                <a:spcPct val="0"/>
              </a:spcBef>
            </a:pPr>
            <a:r>
              <a:rPr lang="en-US" sz="9350" b="1">
                <a:solidFill>
                  <a:srgbClr val="F4F4F4"/>
                </a:solidFill>
                <a:latin typeface="Poppins Bold"/>
                <a:ea typeface="Poppins Bold"/>
                <a:cs typeface="Poppins Bold"/>
                <a:sym typeface="Poppins Bold"/>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TextBox 6"/>
          <p:cNvSpPr txBox="1"/>
          <p:nvPr/>
        </p:nvSpPr>
        <p:spPr>
          <a:xfrm>
            <a:off x="402536" y="614533"/>
            <a:ext cx="7853757" cy="850321"/>
          </a:xfrm>
          <a:prstGeom prst="rect">
            <a:avLst/>
          </a:prstGeom>
        </p:spPr>
        <p:txBody>
          <a:bodyPr lIns="0" tIns="0" rIns="0" bIns="0" rtlCol="0" anchor="t">
            <a:spAutoFit/>
          </a:bodyPr>
          <a:lstStyle/>
          <a:p>
            <a:pPr algn="l">
              <a:lnSpc>
                <a:spcPts val="6470"/>
              </a:lnSpc>
              <a:spcBef>
                <a:spcPct val="0"/>
              </a:spcBef>
            </a:pPr>
            <a:r>
              <a:rPr lang="en-US" sz="6221" b="1">
                <a:solidFill>
                  <a:srgbClr val="F0F7FE"/>
                </a:solidFill>
                <a:latin typeface="Roboto Slab Bold"/>
                <a:ea typeface="Roboto Slab Bold"/>
                <a:cs typeface="Roboto Slab Bold"/>
                <a:sym typeface="Roboto Slab Bold"/>
              </a:rPr>
              <a:t>Thread</a:t>
            </a:r>
          </a:p>
        </p:txBody>
      </p:sp>
      <p:sp>
        <p:nvSpPr>
          <p:cNvPr id="7" name="Freeform 7"/>
          <p:cNvSpPr/>
          <p:nvPr/>
        </p:nvSpPr>
        <p:spPr>
          <a:xfrm>
            <a:off x="16872140" y="1464854"/>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3">
              <a:alphaModFix amt="71000"/>
            </a:blip>
            <a:stretch>
              <a:fillRect/>
            </a:stretch>
          </a:blipFill>
        </p:spPr>
      </p:sp>
      <p:sp>
        <p:nvSpPr>
          <p:cNvPr id="8" name="TextBox 8"/>
          <p:cNvSpPr txBox="1"/>
          <p:nvPr/>
        </p:nvSpPr>
        <p:spPr>
          <a:xfrm>
            <a:off x="402536" y="2766910"/>
            <a:ext cx="16165246" cy="4834657"/>
          </a:xfrm>
          <a:prstGeom prst="rect">
            <a:avLst/>
          </a:prstGeom>
        </p:spPr>
        <p:txBody>
          <a:bodyPr lIns="0" tIns="0" rIns="0" bIns="0" rtlCol="0" anchor="t">
            <a:spAutoFit/>
          </a:bodyPr>
          <a:lstStyle/>
          <a:p>
            <a:pPr marL="518160" lvl="1" indent="-259080" algn="just">
              <a:lnSpc>
                <a:spcPts val="2879"/>
              </a:lnSpc>
              <a:buFont typeface="Arial"/>
              <a:buChar char="•"/>
            </a:pPr>
            <a:r>
              <a:rPr lang="en-US" sz="2400" dirty="0" err="1">
                <a:solidFill>
                  <a:srgbClr val="063050"/>
                </a:solidFill>
                <a:latin typeface="Roboto Slab"/>
                <a:ea typeface="Roboto Slab"/>
                <a:cs typeface="Roboto Slab"/>
                <a:sym typeface="Roboto Slab"/>
              </a:rPr>
              <a:t>Định</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nghĩa</a:t>
            </a:r>
            <a:r>
              <a:rPr lang="en-US" sz="2400" dirty="0">
                <a:solidFill>
                  <a:srgbClr val="063050"/>
                </a:solidFill>
                <a:latin typeface="Roboto Slab"/>
                <a:ea typeface="Roboto Slab"/>
                <a:cs typeface="Roboto Slab"/>
                <a:sym typeface="Roboto Slab"/>
              </a:rPr>
              <a:t>:</a:t>
            </a:r>
          </a:p>
          <a:p>
            <a:pPr marL="1036320" lvl="2" indent="-345440" algn="just">
              <a:lnSpc>
                <a:spcPts val="2879"/>
              </a:lnSpc>
              <a:buFont typeface="Arial"/>
              <a:buChar char="⚬"/>
            </a:pPr>
            <a:r>
              <a:rPr lang="en-US" sz="2400" dirty="0">
                <a:solidFill>
                  <a:srgbClr val="063050"/>
                </a:solidFill>
                <a:latin typeface="Roboto Slab"/>
                <a:ea typeface="Roboto Slab"/>
                <a:cs typeface="Roboto Slab"/>
                <a:sym typeface="Roboto Slab"/>
              </a:rPr>
              <a:t>Thread (</a:t>
            </a:r>
            <a:r>
              <a:rPr lang="en-US" sz="2400" dirty="0" err="1">
                <a:solidFill>
                  <a:srgbClr val="063050"/>
                </a:solidFill>
                <a:latin typeface="Roboto Slab"/>
                <a:ea typeface="Roboto Slab"/>
                <a:cs typeface="Roboto Slab"/>
                <a:sym typeface="Roboto Slab"/>
              </a:rPr>
              <a:t>luồng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là</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đơn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vị</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thực</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thi</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nhỏ</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nhất</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mà</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hệ</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điều</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hành</a:t>
            </a:r>
            <a:r>
              <a:rPr lang="en-US" sz="2400" dirty="0">
                <a:solidFill>
                  <a:srgbClr val="063050"/>
                </a:solidFill>
                <a:latin typeface="Roboto Slab"/>
                <a:ea typeface="Roboto Slab"/>
                <a:cs typeface="Roboto Slab"/>
                <a:sym typeface="Roboto Slab"/>
              </a:rPr>
              <a:t> </a:t>
            </a:r>
            <a:r>
              <a:rPr lang="en-US" sz="2400" dirty="0" err="1" smtClean="0">
                <a:solidFill>
                  <a:srgbClr val="063050"/>
                </a:solidFill>
                <a:latin typeface="Roboto Slab"/>
                <a:ea typeface="Roboto Slab"/>
                <a:cs typeface="Roboto Slab"/>
                <a:sym typeface="Roboto Slab"/>
              </a:rPr>
              <a:t>có</a:t>
            </a:r>
            <a:r>
              <a:rPr lang="en-US" sz="2400" dirty="0" smtClean="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thể</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lên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lịch</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để</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chạy</a:t>
            </a:r>
            <a:r>
              <a:rPr lang="en-US" sz="2400" dirty="0">
                <a:solidFill>
                  <a:srgbClr val="063050"/>
                </a:solidFill>
                <a:latin typeface="Roboto Slab"/>
                <a:ea typeface="Roboto Slab"/>
                <a:cs typeface="Roboto Slab"/>
                <a:sym typeface="Roboto Slab"/>
              </a:rPr>
              <a:t>.</a:t>
            </a:r>
          </a:p>
          <a:p>
            <a:pPr marL="1036320" lvl="2" indent="-345440" algn="just">
              <a:lnSpc>
                <a:spcPts val="2879"/>
              </a:lnSpc>
              <a:buFont typeface="Arial"/>
              <a:buChar char="⚬"/>
            </a:pPr>
            <a:r>
              <a:rPr lang="en-US" sz="2400" dirty="0" err="1">
                <a:solidFill>
                  <a:srgbClr val="063050"/>
                </a:solidFill>
                <a:latin typeface="Roboto Slab"/>
                <a:ea typeface="Roboto Slab"/>
                <a:cs typeface="Roboto Slab"/>
                <a:sym typeface="Roboto Slab"/>
              </a:rPr>
              <a:t>Mỗi</a:t>
            </a:r>
            <a:r>
              <a:rPr lang="en-US" sz="2400" dirty="0">
                <a:solidFill>
                  <a:srgbClr val="063050"/>
                </a:solidFill>
                <a:latin typeface="Roboto Slab"/>
                <a:ea typeface="Roboto Slab"/>
                <a:cs typeface="Roboto Slab"/>
                <a:sym typeface="Roboto Slab"/>
              </a:rPr>
              <a:t> thread </a:t>
            </a:r>
            <a:r>
              <a:rPr lang="en-US" sz="2400" dirty="0" err="1">
                <a:solidFill>
                  <a:srgbClr val="063050"/>
                </a:solidFill>
                <a:latin typeface="Roboto Slab"/>
                <a:ea typeface="Roboto Slab"/>
                <a:cs typeface="Roboto Slab"/>
                <a:sym typeface="Roboto Slab"/>
              </a:rPr>
              <a:t>thuộc</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về</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một</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tiến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trình</a:t>
            </a:r>
            <a:r>
              <a:rPr lang="en-US" sz="2400" dirty="0">
                <a:solidFill>
                  <a:srgbClr val="063050"/>
                </a:solidFill>
                <a:latin typeface="Roboto Slab"/>
                <a:ea typeface="Roboto Slab"/>
                <a:cs typeface="Roboto Slab"/>
                <a:sym typeface="Roboto Slab"/>
              </a:rPr>
              <a:t> </a:t>
            </a:r>
            <a:r>
              <a:rPr lang="en-US" sz="2400" dirty="0" err="1" smtClean="0">
                <a:solidFill>
                  <a:srgbClr val="063050"/>
                </a:solidFill>
                <a:latin typeface="Roboto Slab"/>
                <a:ea typeface="Roboto Slab"/>
                <a:cs typeface="Roboto Slab"/>
                <a:sym typeface="Roboto Slab"/>
              </a:rPr>
              <a:t>và</a:t>
            </a:r>
            <a:r>
              <a:rPr lang="en-US" sz="2400" dirty="0" smtClean="0">
                <a:solidFill>
                  <a:srgbClr val="063050"/>
                </a:solidFill>
                <a:latin typeface="Roboto Slab"/>
                <a:ea typeface="Roboto Slab"/>
                <a:cs typeface="Roboto Slab"/>
                <a:sym typeface="Roboto Slab"/>
              </a:rPr>
              <a:t> </a:t>
            </a:r>
            <a:r>
              <a:rPr lang="en-US" sz="2400" dirty="0">
                <a:solidFill>
                  <a:srgbClr val="063050"/>
                </a:solidFill>
                <a:latin typeface="Roboto Slab"/>
                <a:ea typeface="Roboto Slab"/>
                <a:cs typeface="Roboto Slab"/>
                <a:sym typeface="Roboto Slab"/>
              </a:rPr>
              <a:t>chia </a:t>
            </a:r>
            <a:r>
              <a:rPr lang="en-US" sz="2400" dirty="0" err="1">
                <a:solidFill>
                  <a:srgbClr val="063050"/>
                </a:solidFill>
                <a:latin typeface="Roboto Slab"/>
                <a:ea typeface="Roboto Slab"/>
                <a:cs typeface="Roboto Slab"/>
                <a:sym typeface="Roboto Slab"/>
              </a:rPr>
              <a:t>sẻ</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cùng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không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gian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địa</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chỉ</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các</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tài</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nguyên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như</a:t>
            </a:r>
            <a:r>
              <a:rPr lang="en-US" sz="2400" dirty="0">
                <a:solidFill>
                  <a:srgbClr val="063050"/>
                </a:solidFill>
                <a:latin typeface="Roboto Slab"/>
                <a:ea typeface="Roboto Slab"/>
                <a:cs typeface="Roboto Slab"/>
                <a:sym typeface="Roboto Slab"/>
              </a:rPr>
              <a:t> file descriptors, heap) </a:t>
            </a:r>
            <a:r>
              <a:rPr lang="en-US" sz="2400" dirty="0" err="1">
                <a:solidFill>
                  <a:srgbClr val="063050"/>
                </a:solidFill>
                <a:latin typeface="Roboto Slab"/>
                <a:ea typeface="Roboto Slab"/>
                <a:cs typeface="Roboto Slab"/>
                <a:sym typeface="Roboto Slab"/>
              </a:rPr>
              <a:t>với</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các</a:t>
            </a:r>
            <a:r>
              <a:rPr lang="en-US" sz="2400" dirty="0">
                <a:solidFill>
                  <a:srgbClr val="063050"/>
                </a:solidFill>
                <a:latin typeface="Roboto Slab"/>
                <a:ea typeface="Roboto Slab"/>
                <a:cs typeface="Roboto Slab"/>
                <a:sym typeface="Roboto Slab"/>
              </a:rPr>
              <a:t> thread </a:t>
            </a:r>
            <a:r>
              <a:rPr lang="en-US" sz="2400" dirty="0" err="1">
                <a:solidFill>
                  <a:srgbClr val="063050"/>
                </a:solidFill>
                <a:latin typeface="Roboto Slab"/>
                <a:ea typeface="Roboto Slab"/>
                <a:cs typeface="Roboto Slab"/>
                <a:sym typeface="Roboto Slab"/>
              </a:rPr>
              <a:t>khác</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trong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cùng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tiến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trình</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nhưng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có</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ngăn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cách</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về</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ngăn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xếp</a:t>
            </a:r>
            <a:r>
              <a:rPr lang="en-US" sz="2400" dirty="0">
                <a:solidFill>
                  <a:srgbClr val="063050"/>
                </a:solidFill>
                <a:latin typeface="Roboto Slab"/>
                <a:ea typeface="Roboto Slab"/>
                <a:cs typeface="Roboto Slab"/>
                <a:sym typeface="Roboto Slab"/>
              </a:rPr>
              <a:t> </a:t>
            </a:r>
            <a:r>
              <a:rPr lang="en-US" sz="2400" dirty="0" err="1" smtClean="0">
                <a:solidFill>
                  <a:srgbClr val="063050"/>
                </a:solidFill>
                <a:latin typeface="Roboto Slab"/>
                <a:ea typeface="Roboto Slab"/>
                <a:cs typeface="Roboto Slab"/>
                <a:sym typeface="Roboto Slab"/>
              </a:rPr>
              <a:t>và</a:t>
            </a:r>
            <a:r>
              <a:rPr lang="en-US" sz="2400" dirty="0" smtClean="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bộ</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thanh</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ghi</a:t>
            </a:r>
            <a:r>
              <a:rPr lang="en-US" sz="2400" dirty="0">
                <a:solidFill>
                  <a:srgbClr val="063050"/>
                </a:solidFill>
                <a:latin typeface="Roboto Slab"/>
                <a:ea typeface="Roboto Slab"/>
                <a:cs typeface="Roboto Slab"/>
                <a:sym typeface="Roboto Slab"/>
              </a:rPr>
              <a:t> (registers) </a:t>
            </a:r>
            <a:r>
              <a:rPr lang="en-US" sz="2400" dirty="0" err="1">
                <a:solidFill>
                  <a:srgbClr val="063050"/>
                </a:solidFill>
                <a:latin typeface="Roboto Slab"/>
                <a:ea typeface="Roboto Slab"/>
                <a:cs typeface="Roboto Slab"/>
                <a:sym typeface="Roboto Slab"/>
              </a:rPr>
              <a:t>riêng</a:t>
            </a:r>
            <a:r>
              <a:rPr lang="en-US" sz="2400" dirty="0">
                <a:solidFill>
                  <a:srgbClr val="063050"/>
                </a:solidFill>
                <a:latin typeface="Roboto Slab"/>
                <a:ea typeface="Roboto Slab"/>
                <a:cs typeface="Roboto Slab"/>
                <a:sym typeface="Roboto Slab"/>
              </a:rPr>
              <a:t>.</a:t>
            </a:r>
          </a:p>
          <a:p>
            <a:pPr algn="just">
              <a:lnSpc>
                <a:spcPts val="2879"/>
              </a:lnSpc>
            </a:pPr>
            <a:endParaRPr lang="en-US" sz="2400" dirty="0">
              <a:solidFill>
                <a:srgbClr val="063050"/>
              </a:solidFill>
              <a:latin typeface="Roboto Slab"/>
              <a:ea typeface="Roboto Slab"/>
              <a:cs typeface="Roboto Slab"/>
              <a:sym typeface="Roboto Slab"/>
            </a:endParaRPr>
          </a:p>
          <a:p>
            <a:pPr marL="518160" lvl="1" indent="-259080" algn="just">
              <a:lnSpc>
                <a:spcPts val="2879"/>
              </a:lnSpc>
              <a:buFont typeface="Arial"/>
              <a:buChar char="•"/>
            </a:pPr>
            <a:r>
              <a:rPr lang="en-US" sz="2400" dirty="0" err="1">
                <a:solidFill>
                  <a:srgbClr val="063050"/>
                </a:solidFill>
                <a:latin typeface="Roboto Slab"/>
                <a:ea typeface="Roboto Slab"/>
                <a:cs typeface="Roboto Slab"/>
                <a:sym typeface="Roboto Slab"/>
              </a:rPr>
              <a:t>Đặc</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điểm</a:t>
            </a:r>
            <a:r>
              <a:rPr lang="en-US" sz="2400" dirty="0">
                <a:solidFill>
                  <a:srgbClr val="063050"/>
                </a:solidFill>
                <a:latin typeface="Roboto Slab"/>
                <a:ea typeface="Roboto Slab"/>
                <a:cs typeface="Roboto Slab"/>
                <a:sym typeface="Roboto Slab"/>
              </a:rPr>
              <a:t>:</a:t>
            </a:r>
          </a:p>
          <a:p>
            <a:pPr marL="1036320" lvl="2" indent="-345440" algn="just">
              <a:lnSpc>
                <a:spcPts val="2879"/>
              </a:lnSpc>
              <a:buFont typeface="Arial"/>
              <a:buChar char="⚬"/>
            </a:pPr>
            <a:r>
              <a:rPr lang="en-US" sz="2400" dirty="0">
                <a:solidFill>
                  <a:srgbClr val="063050"/>
                </a:solidFill>
                <a:latin typeface="Roboto Slab"/>
                <a:ea typeface="Roboto Slab"/>
                <a:cs typeface="Roboto Slab"/>
                <a:sym typeface="Roboto Slab"/>
              </a:rPr>
              <a:t>Thread </a:t>
            </a:r>
            <a:r>
              <a:rPr lang="en-US" sz="2400" dirty="0" err="1">
                <a:solidFill>
                  <a:srgbClr val="063050"/>
                </a:solidFill>
                <a:latin typeface="Roboto Slab"/>
                <a:ea typeface="Roboto Slab"/>
                <a:cs typeface="Roboto Slab"/>
                <a:sym typeface="Roboto Slab"/>
              </a:rPr>
              <a:t>chạy</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độc</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lập</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nhưng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chỉ</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giữ</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ít</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thông</a:t>
            </a:r>
            <a:r>
              <a:rPr lang="en-US" sz="2400" dirty="0">
                <a:solidFill>
                  <a:srgbClr val="063050"/>
                </a:solidFill>
                <a:latin typeface="Roboto Slab"/>
                <a:ea typeface="Roboto Slab"/>
                <a:cs typeface="Roboto Slab"/>
                <a:sym typeface="Roboto Slab"/>
              </a:rPr>
              <a:t> tin </a:t>
            </a:r>
            <a:r>
              <a:rPr lang="en-US" sz="2400" dirty="0" err="1">
                <a:solidFill>
                  <a:srgbClr val="063050"/>
                </a:solidFill>
                <a:latin typeface="Roboto Slab"/>
                <a:ea typeface="Roboto Slab"/>
                <a:cs typeface="Roboto Slab"/>
                <a:sym typeface="Roboto Slab"/>
              </a:rPr>
              <a:t>tối</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thiểu</a:t>
            </a:r>
            <a:r>
              <a:rPr lang="en-US" sz="2400" dirty="0">
                <a:solidFill>
                  <a:srgbClr val="063050"/>
                </a:solidFill>
                <a:latin typeface="Roboto Slab"/>
                <a:ea typeface="Roboto Slab"/>
                <a:cs typeface="Roboto Slab"/>
                <a:sym typeface="Roboto Slab"/>
              </a:rPr>
              <a:t> </a:t>
            </a:r>
            <a:r>
              <a:rPr lang="en-US" sz="2400" dirty="0" err="1" smtClean="0">
                <a:solidFill>
                  <a:srgbClr val="063050"/>
                </a:solidFill>
                <a:latin typeface="Roboto Slab"/>
                <a:ea typeface="Roboto Slab"/>
                <a:cs typeface="Roboto Slab"/>
                <a:sym typeface="Roboto Slab"/>
              </a:rPr>
              <a:t>thay</a:t>
            </a:r>
            <a:r>
              <a:rPr lang="en-US" sz="2400" dirty="0" smtClean="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vì</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toàn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bộ</a:t>
            </a:r>
            <a:r>
              <a:rPr lang="en-US" sz="2400" dirty="0">
                <a:solidFill>
                  <a:srgbClr val="063050"/>
                </a:solidFill>
                <a:latin typeface="Roboto Slab"/>
                <a:ea typeface="Roboto Slab"/>
                <a:cs typeface="Roboto Slab"/>
                <a:sym typeface="Roboto Slab"/>
              </a:rPr>
              <a:t> process context.</a:t>
            </a:r>
          </a:p>
          <a:p>
            <a:pPr marL="1036320" lvl="2" indent="-345440" algn="just">
              <a:lnSpc>
                <a:spcPts val="2879"/>
              </a:lnSpc>
              <a:buFont typeface="Arial"/>
              <a:buChar char="⚬"/>
            </a:pPr>
            <a:r>
              <a:rPr lang="en-US" sz="2400" dirty="0">
                <a:solidFill>
                  <a:srgbClr val="063050"/>
                </a:solidFill>
                <a:latin typeface="Roboto Slab"/>
                <a:ea typeface="Roboto Slab"/>
                <a:cs typeface="Roboto Slab"/>
                <a:sym typeface="Roboto Slab"/>
              </a:rPr>
              <a:t>Threads </a:t>
            </a:r>
            <a:r>
              <a:rPr lang="en-US" sz="2400" dirty="0" err="1">
                <a:solidFill>
                  <a:srgbClr val="063050"/>
                </a:solidFill>
                <a:latin typeface="Roboto Slab"/>
                <a:ea typeface="Roboto Slab"/>
                <a:cs typeface="Roboto Slab"/>
                <a:sym typeface="Roboto Slab"/>
              </a:rPr>
              <a:t>cùng</a:t>
            </a:r>
            <a:r>
              <a:rPr lang="en-US" sz="2400" dirty="0">
                <a:solidFill>
                  <a:srgbClr val="063050"/>
                </a:solidFill>
                <a:latin typeface="Roboto Slab"/>
                <a:ea typeface="Roboto Slab"/>
                <a:cs typeface="Roboto Slab"/>
                <a:sym typeface="Roboto Slab"/>
              </a:rPr>
              <a:t> process chia </a:t>
            </a:r>
            <a:r>
              <a:rPr lang="en-US" sz="2400" dirty="0" err="1">
                <a:solidFill>
                  <a:srgbClr val="063050"/>
                </a:solidFill>
                <a:latin typeface="Roboto Slab"/>
                <a:ea typeface="Roboto Slab"/>
                <a:cs typeface="Roboto Slab"/>
                <a:sym typeface="Roboto Slab"/>
              </a:rPr>
              <a:t>sẻ</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mã</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dữ</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liệu</a:t>
            </a:r>
            <a:r>
              <a:rPr lang="en-US" sz="2400" dirty="0">
                <a:solidFill>
                  <a:srgbClr val="063050"/>
                </a:solidFill>
                <a:latin typeface="Roboto Slab"/>
                <a:ea typeface="Roboto Slab"/>
                <a:cs typeface="Roboto Slab"/>
                <a:sym typeface="Roboto Slab"/>
              </a:rPr>
              <a:t>, heap, file… </a:t>
            </a:r>
            <a:r>
              <a:rPr lang="en-US" sz="2400" dirty="0" err="1">
                <a:solidFill>
                  <a:srgbClr val="063050"/>
                </a:solidFill>
                <a:latin typeface="Roboto Slab"/>
                <a:ea typeface="Roboto Slab"/>
                <a:cs typeface="Roboto Slab"/>
                <a:sym typeface="Roboto Slab"/>
              </a:rPr>
              <a:t>cho</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phép</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giao</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tiếp</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nội</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bộ</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nhanh</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mà</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không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cần</a:t>
            </a:r>
            <a:r>
              <a:rPr lang="en-US" sz="2400" dirty="0">
                <a:solidFill>
                  <a:srgbClr val="063050"/>
                </a:solidFill>
                <a:latin typeface="Roboto Slab"/>
                <a:ea typeface="Roboto Slab"/>
                <a:cs typeface="Roboto Slab"/>
                <a:sym typeface="Roboto Slab"/>
              </a:rPr>
              <a:t> IPC </a:t>
            </a:r>
            <a:r>
              <a:rPr lang="en-US" sz="2400" dirty="0" err="1">
                <a:solidFill>
                  <a:srgbClr val="063050"/>
                </a:solidFill>
                <a:latin typeface="Roboto Slab"/>
                <a:ea typeface="Roboto Slab"/>
                <a:cs typeface="Roboto Slab"/>
                <a:sym typeface="Roboto Slab"/>
              </a:rPr>
              <a:t>nặng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nề</a:t>
            </a:r>
            <a:r>
              <a:rPr lang="en-US" sz="2400" dirty="0">
                <a:solidFill>
                  <a:srgbClr val="063050"/>
                </a:solidFill>
                <a:latin typeface="Roboto Slab"/>
                <a:ea typeface="Roboto Slab"/>
                <a:cs typeface="Roboto Slab"/>
                <a:sym typeface="Roboto Slab"/>
              </a:rPr>
              <a:t>.</a:t>
            </a:r>
          </a:p>
          <a:p>
            <a:pPr marL="1036320" lvl="2" indent="-345440" algn="just">
              <a:lnSpc>
                <a:spcPts val="2879"/>
              </a:lnSpc>
              <a:buFont typeface="Arial"/>
              <a:buChar char="⚬"/>
            </a:pPr>
            <a:r>
              <a:rPr lang="en-US" sz="2400" dirty="0" err="1">
                <a:solidFill>
                  <a:srgbClr val="063050"/>
                </a:solidFill>
                <a:latin typeface="Roboto Slab"/>
                <a:ea typeface="Roboto Slab"/>
                <a:cs typeface="Roboto Slab"/>
                <a:sym typeface="Roboto Slab"/>
              </a:rPr>
              <a:t>Mỗi</a:t>
            </a:r>
            <a:r>
              <a:rPr lang="en-US" sz="2400" dirty="0">
                <a:solidFill>
                  <a:srgbClr val="063050"/>
                </a:solidFill>
                <a:latin typeface="Roboto Slab"/>
                <a:ea typeface="Roboto Slab"/>
                <a:cs typeface="Roboto Slab"/>
                <a:sym typeface="Roboto Slab"/>
              </a:rPr>
              <a:t> process </a:t>
            </a:r>
            <a:r>
              <a:rPr lang="en-US" sz="2400" dirty="0" err="1">
                <a:solidFill>
                  <a:srgbClr val="063050"/>
                </a:solidFill>
                <a:latin typeface="Roboto Slab"/>
                <a:ea typeface="Roboto Slab"/>
                <a:cs typeface="Roboto Slab"/>
                <a:sym typeface="Roboto Slab"/>
              </a:rPr>
              <a:t>có</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không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gian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địa</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chỉ</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riêng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việc</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tạo</a:t>
            </a:r>
            <a:r>
              <a:rPr lang="en-US" sz="2400" dirty="0">
                <a:solidFill>
                  <a:srgbClr val="063050"/>
                </a:solidFill>
                <a:latin typeface="Roboto Slab"/>
                <a:ea typeface="Roboto Slab"/>
                <a:cs typeface="Roboto Slab"/>
                <a:sym typeface="Roboto Slab"/>
              </a:rPr>
              <a:t> process </a:t>
            </a:r>
            <a:r>
              <a:rPr lang="en-US" sz="2400" dirty="0" err="1">
                <a:solidFill>
                  <a:srgbClr val="063050"/>
                </a:solidFill>
                <a:latin typeface="Roboto Slab"/>
                <a:ea typeface="Roboto Slab"/>
                <a:cs typeface="Roboto Slab"/>
                <a:sym typeface="Roboto Slab"/>
              </a:rPr>
              <a:t>mới</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và</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chuyển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đổi</a:t>
            </a:r>
            <a:r>
              <a:rPr lang="en-US" sz="2400" dirty="0">
                <a:solidFill>
                  <a:srgbClr val="063050"/>
                </a:solidFill>
                <a:latin typeface="Roboto Slab"/>
                <a:ea typeface="Roboto Slab"/>
                <a:cs typeface="Roboto Slab"/>
                <a:sym typeface="Roboto Slab"/>
              </a:rPr>
              <a:t> process </a:t>
            </a:r>
            <a:r>
              <a:rPr lang="en-US" sz="2400" dirty="0" err="1">
                <a:solidFill>
                  <a:srgbClr val="063050"/>
                </a:solidFill>
                <a:latin typeface="Roboto Slab"/>
                <a:ea typeface="Roboto Slab"/>
                <a:cs typeface="Roboto Slab"/>
                <a:sym typeface="Roboto Slab"/>
              </a:rPr>
              <a:t>tốn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kém</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khởi</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tạo</a:t>
            </a:r>
            <a:r>
              <a:rPr lang="en-US" sz="2400" dirty="0">
                <a:solidFill>
                  <a:srgbClr val="063050"/>
                </a:solidFill>
                <a:latin typeface="Roboto Slab"/>
                <a:ea typeface="Roboto Slab"/>
                <a:cs typeface="Roboto Slab"/>
                <a:sym typeface="Roboto Slab"/>
              </a:rPr>
              <a:t> segment, zeroing data, </a:t>
            </a:r>
            <a:r>
              <a:rPr lang="en-US" sz="2400" dirty="0" err="1">
                <a:solidFill>
                  <a:srgbClr val="063050"/>
                </a:solidFill>
                <a:latin typeface="Roboto Slab"/>
                <a:ea typeface="Roboto Slab"/>
                <a:cs typeface="Roboto Slab"/>
                <a:sym typeface="Roboto Slab"/>
              </a:rPr>
              <a:t>thiết</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lập</a:t>
            </a:r>
            <a:r>
              <a:rPr lang="en-US" sz="2400" dirty="0">
                <a:solidFill>
                  <a:srgbClr val="063050"/>
                </a:solidFill>
                <a:latin typeface="Roboto Slab"/>
                <a:ea typeface="Roboto Slab"/>
                <a:cs typeface="Roboto Slab"/>
                <a:sym typeface="Roboto Slab"/>
              </a:rPr>
              <a:t> stack, </a:t>
            </a:r>
            <a:r>
              <a:rPr lang="en-US" sz="2400" dirty="0" err="1">
                <a:solidFill>
                  <a:srgbClr val="063050"/>
                </a:solidFill>
                <a:latin typeface="Roboto Slab"/>
                <a:ea typeface="Roboto Slab"/>
                <a:cs typeface="Roboto Slab"/>
                <a:sym typeface="Roboto Slab"/>
              </a:rPr>
              <a:t>cập</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nhật</a:t>
            </a:r>
            <a:r>
              <a:rPr lang="en-US" sz="2400" dirty="0">
                <a:solidFill>
                  <a:srgbClr val="063050"/>
                </a:solidFill>
                <a:latin typeface="Roboto Slab"/>
                <a:ea typeface="Roboto Slab"/>
                <a:cs typeface="Roboto Slab"/>
                <a:sym typeface="Roboto Slab"/>
              </a:rPr>
              <a:t> MMU, flush TLB, </a:t>
            </a:r>
            <a:r>
              <a:rPr lang="en-US" sz="2400" dirty="0" err="1">
                <a:solidFill>
                  <a:srgbClr val="063050"/>
                </a:solidFill>
                <a:latin typeface="Roboto Slab"/>
                <a:ea typeface="Roboto Slab"/>
                <a:cs typeface="Roboto Slab"/>
                <a:sym typeface="Roboto Slab"/>
              </a:rPr>
              <a:t>thậm</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chí</a:t>
            </a:r>
            <a:r>
              <a:rPr lang="en-US" sz="2400" dirty="0">
                <a:solidFill>
                  <a:srgbClr val="063050"/>
                </a:solidFill>
                <a:latin typeface="Roboto Slab"/>
                <a:ea typeface="Roboto Slab"/>
                <a:cs typeface="Roboto Slab"/>
                <a:sym typeface="Roboto Slab"/>
              </a:rPr>
              <a:t> swap </a:t>
            </a:r>
            <a:r>
              <a:rPr lang="en-US" sz="2400" dirty="0" err="1">
                <a:solidFill>
                  <a:srgbClr val="063050"/>
                </a:solidFill>
                <a:latin typeface="Roboto Slab"/>
                <a:ea typeface="Roboto Slab"/>
                <a:cs typeface="Roboto Slab"/>
                <a:sym typeface="Roboto Slab"/>
              </a:rPr>
              <a:t>ra</a:t>
            </a:r>
            <a:r>
              <a:rPr lang="en-US" sz="2400" dirty="0">
                <a:solidFill>
                  <a:srgbClr val="063050"/>
                </a:solidFill>
                <a:latin typeface="Roboto Slab"/>
                <a:ea typeface="Roboto Slab"/>
                <a:cs typeface="Roboto Slab"/>
                <a:sym typeface="Roboto Slab"/>
              </a:rPr>
              <a:t>/</a:t>
            </a:r>
            <a:r>
              <a:rPr lang="en-US" sz="2400" dirty="0" err="1">
                <a:solidFill>
                  <a:srgbClr val="063050"/>
                </a:solidFill>
                <a:latin typeface="Roboto Slab"/>
                <a:ea typeface="Roboto Slab"/>
                <a:cs typeface="Roboto Slab"/>
                <a:sym typeface="Roboto Slab"/>
              </a:rPr>
              <a:t>vào</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đĩa</a:t>
            </a:r>
            <a:r>
              <a:rPr lang="en-US" sz="2400" dirty="0">
                <a:solidFill>
                  <a:srgbClr val="063050"/>
                </a:solidFill>
                <a:latin typeface="Roboto Slab"/>
                <a:ea typeface="Roboto Slab"/>
                <a:cs typeface="Roboto Slab"/>
                <a:sym typeface="Roboto Slab"/>
              </a:rPr>
              <a:t>.</a:t>
            </a:r>
          </a:p>
          <a:p>
            <a:pPr algn="just">
              <a:lnSpc>
                <a:spcPts val="2879"/>
              </a:lnSpc>
            </a:pPr>
            <a:endParaRPr lang="en-US" sz="2400" dirty="0">
              <a:solidFill>
                <a:srgbClr val="063050"/>
              </a:solidFill>
              <a:latin typeface="Roboto Slab"/>
              <a:ea typeface="Roboto Slab"/>
              <a:cs typeface="Roboto Slab"/>
              <a:sym typeface="Roboto Slab"/>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16872140" y="1464854"/>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4">
              <a:alphaModFix amt="71000"/>
            </a:blip>
            <a:stretch>
              <a:fillRect/>
            </a:stretch>
          </a:blipFill>
        </p:spPr>
      </p:sp>
      <p:sp>
        <p:nvSpPr>
          <p:cNvPr id="7" name="Freeform 7"/>
          <p:cNvSpPr/>
          <p:nvPr/>
        </p:nvSpPr>
        <p:spPr>
          <a:xfrm>
            <a:off x="3573707" y="3928515"/>
            <a:ext cx="11140586" cy="5570293"/>
          </a:xfrm>
          <a:custGeom>
            <a:avLst/>
            <a:gdLst/>
            <a:ahLst/>
            <a:cxnLst/>
            <a:rect l="l" t="t" r="r" b="b"/>
            <a:pathLst>
              <a:path w="11140586" h="5570293">
                <a:moveTo>
                  <a:pt x="0" y="0"/>
                </a:moveTo>
                <a:lnTo>
                  <a:pt x="11140586" y="0"/>
                </a:lnTo>
                <a:lnTo>
                  <a:pt x="11140586" y="5570293"/>
                </a:lnTo>
                <a:lnTo>
                  <a:pt x="0" y="5570293"/>
                </a:lnTo>
                <a:lnTo>
                  <a:pt x="0" y="0"/>
                </a:lnTo>
                <a:close/>
              </a:path>
            </a:pathLst>
          </a:custGeom>
          <a:blipFill>
            <a:blip r:embed="rId5"/>
            <a:stretch>
              <a:fillRect/>
            </a:stretch>
          </a:blipFill>
        </p:spPr>
      </p:sp>
      <p:sp>
        <p:nvSpPr>
          <p:cNvPr id="8" name="TextBox 8"/>
          <p:cNvSpPr txBox="1"/>
          <p:nvPr/>
        </p:nvSpPr>
        <p:spPr>
          <a:xfrm>
            <a:off x="402536" y="614533"/>
            <a:ext cx="7853757" cy="850321"/>
          </a:xfrm>
          <a:prstGeom prst="rect">
            <a:avLst/>
          </a:prstGeom>
        </p:spPr>
        <p:txBody>
          <a:bodyPr lIns="0" tIns="0" rIns="0" bIns="0" rtlCol="0" anchor="t">
            <a:spAutoFit/>
          </a:bodyPr>
          <a:lstStyle/>
          <a:p>
            <a:pPr algn="l">
              <a:lnSpc>
                <a:spcPts val="6470"/>
              </a:lnSpc>
              <a:spcBef>
                <a:spcPct val="0"/>
              </a:spcBef>
            </a:pPr>
            <a:r>
              <a:rPr lang="en-US" sz="6221" b="1">
                <a:solidFill>
                  <a:srgbClr val="F0F7FE"/>
                </a:solidFill>
                <a:latin typeface="Roboto Slab Bold"/>
                <a:ea typeface="Roboto Slab Bold"/>
                <a:cs typeface="Roboto Slab Bold"/>
                <a:sym typeface="Roboto Slab Bold"/>
              </a:rPr>
              <a:t>Thread</a:t>
            </a:r>
          </a:p>
        </p:txBody>
      </p:sp>
      <p:sp>
        <p:nvSpPr>
          <p:cNvPr id="9" name="TextBox 9"/>
          <p:cNvSpPr txBox="1"/>
          <p:nvPr/>
        </p:nvSpPr>
        <p:spPr>
          <a:xfrm>
            <a:off x="393011" y="2216993"/>
            <a:ext cx="16154400" cy="923330"/>
          </a:xfrm>
          <a:prstGeom prst="rect">
            <a:avLst/>
          </a:prstGeom>
        </p:spPr>
        <p:txBody>
          <a:bodyPr wrap="square" lIns="0" tIns="0" rIns="0" bIns="0" rtlCol="0" anchor="t">
            <a:spAutoFit/>
          </a:bodyPr>
          <a:lstStyle/>
          <a:p>
            <a:pPr algn="just"/>
            <a:r>
              <a:rPr lang="en-US" sz="2000" dirty="0" err="1" smtClean="0">
                <a:latin typeface="Roboto Slab" panose="020B0604020202020204" charset="0"/>
                <a:ea typeface="Roboto Slab" panose="020B0604020202020204" charset="0"/>
              </a:rPr>
              <a:t>Trong</a:t>
            </a:r>
            <a:r>
              <a:rPr lang="en-US" sz="2000" dirty="0" smtClean="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một</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tiến</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trình</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có</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thể</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có</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nhiều</a:t>
            </a:r>
            <a:r>
              <a:rPr lang="en-US" sz="2000" dirty="0">
                <a:latin typeface="Roboto Slab" panose="020B0604020202020204" charset="0"/>
                <a:ea typeface="Roboto Slab" panose="020B0604020202020204" charset="0"/>
              </a:rPr>
              <a:t> Thread. </a:t>
            </a:r>
            <a:r>
              <a:rPr lang="en-US" sz="2000" dirty="0" err="1">
                <a:latin typeface="Roboto Slab" panose="020B0604020202020204" charset="0"/>
                <a:ea typeface="Roboto Slab" panose="020B0604020202020204" charset="0"/>
              </a:rPr>
              <a:t>Mỗi</a:t>
            </a:r>
            <a:r>
              <a:rPr lang="en-US" sz="2000" dirty="0">
                <a:latin typeface="Roboto Slab" panose="020B0604020202020204" charset="0"/>
                <a:ea typeface="Roboto Slab" panose="020B0604020202020204" charset="0"/>
              </a:rPr>
              <a:t> Thread </a:t>
            </a:r>
            <a:r>
              <a:rPr lang="en-US" sz="2000" dirty="0" err="1">
                <a:latin typeface="Roboto Slab" panose="020B0604020202020204" charset="0"/>
                <a:ea typeface="Roboto Slab" panose="020B0604020202020204" charset="0"/>
              </a:rPr>
              <a:t>có</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bộ</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đếm</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chương</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trình</a:t>
            </a:r>
            <a:r>
              <a:rPr lang="en-US" sz="2000" dirty="0">
                <a:latin typeface="Roboto Slab" panose="020B0604020202020204" charset="0"/>
                <a:ea typeface="Roboto Slab" panose="020B0604020202020204" charset="0"/>
              </a:rPr>
              <a:t> (counter), </a:t>
            </a:r>
            <a:r>
              <a:rPr lang="en-US" sz="2000" dirty="0" err="1">
                <a:latin typeface="Roboto Slab" panose="020B0604020202020204" charset="0"/>
                <a:ea typeface="Roboto Slab" panose="020B0604020202020204" charset="0"/>
              </a:rPr>
              <a:t>các</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thanh</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ghi</a:t>
            </a:r>
            <a:r>
              <a:rPr lang="en-US" sz="2000" dirty="0">
                <a:latin typeface="Roboto Slab" panose="020B0604020202020204" charset="0"/>
                <a:ea typeface="Roboto Slab" panose="020B0604020202020204" charset="0"/>
              </a:rPr>
              <a:t> (registers) </a:t>
            </a:r>
            <a:r>
              <a:rPr lang="en-US" sz="2000" dirty="0" err="1">
                <a:latin typeface="Roboto Slab" panose="020B0604020202020204" charset="0"/>
                <a:ea typeface="Roboto Slab" panose="020B0604020202020204" charset="0"/>
              </a:rPr>
              <a:t>và</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vùng</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nhớ</a:t>
            </a:r>
            <a:r>
              <a:rPr lang="en-US" sz="2000" dirty="0">
                <a:latin typeface="Roboto Slab" panose="020B0604020202020204" charset="0"/>
                <a:ea typeface="Roboto Slab" panose="020B0604020202020204" charset="0"/>
              </a:rPr>
              <a:t> stack </a:t>
            </a:r>
            <a:r>
              <a:rPr lang="en-US" sz="2000" dirty="0" err="1">
                <a:latin typeface="Roboto Slab" panose="020B0604020202020204" charset="0"/>
                <a:ea typeface="Roboto Slab" panose="020B0604020202020204" charset="0"/>
              </a:rPr>
              <a:t>riêng</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Các</a:t>
            </a:r>
            <a:r>
              <a:rPr lang="en-US" sz="2000" dirty="0">
                <a:latin typeface="Roboto Slab" panose="020B0604020202020204" charset="0"/>
                <a:ea typeface="Roboto Slab" panose="020B0604020202020204" charset="0"/>
              </a:rPr>
              <a:t> Thread </a:t>
            </a:r>
            <a:r>
              <a:rPr lang="en-US" sz="2000" dirty="0" err="1">
                <a:latin typeface="Roboto Slab" panose="020B0604020202020204" charset="0"/>
                <a:ea typeface="Roboto Slab" panose="020B0604020202020204" charset="0"/>
              </a:rPr>
              <a:t>trong</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cùng</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một</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tiến</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trình</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có</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thể</a:t>
            </a:r>
            <a:r>
              <a:rPr lang="en-US" sz="2000" dirty="0">
                <a:latin typeface="Roboto Slab" panose="020B0604020202020204" charset="0"/>
                <a:ea typeface="Roboto Slab" panose="020B0604020202020204" charset="0"/>
              </a:rPr>
              <a:t> chia </a:t>
            </a:r>
            <a:r>
              <a:rPr lang="en-US" sz="2000" dirty="0" err="1">
                <a:latin typeface="Roboto Slab" panose="020B0604020202020204" charset="0"/>
                <a:ea typeface="Roboto Slab" panose="020B0604020202020204" charset="0"/>
              </a:rPr>
              <a:t>sẻ</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nhau</a:t>
            </a:r>
            <a:r>
              <a:rPr lang="en-US" sz="2000" dirty="0">
                <a:latin typeface="Roboto Slab" panose="020B0604020202020204" charset="0"/>
                <a:ea typeface="Roboto Slab" panose="020B0604020202020204" charset="0"/>
              </a:rPr>
              <a:t> code, data, file </a:t>
            </a:r>
            <a:r>
              <a:rPr lang="en-US" sz="2000" dirty="0" err="1">
                <a:latin typeface="Roboto Slab" panose="020B0604020202020204" charset="0"/>
                <a:ea typeface="Roboto Slab" panose="020B0604020202020204" charset="0"/>
              </a:rPr>
              <a:t>trong</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tiến</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trình</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Các</a:t>
            </a:r>
            <a:r>
              <a:rPr lang="en-US" sz="2000" dirty="0">
                <a:latin typeface="Roboto Slab" panose="020B0604020202020204" charset="0"/>
                <a:ea typeface="Roboto Slab" panose="020B0604020202020204" charset="0"/>
              </a:rPr>
              <a:t> Thread </a:t>
            </a:r>
            <a:r>
              <a:rPr lang="en-US" sz="2000" dirty="0" err="1">
                <a:latin typeface="Roboto Slab" panose="020B0604020202020204" charset="0"/>
                <a:ea typeface="Roboto Slab" panose="020B0604020202020204" charset="0"/>
              </a:rPr>
              <a:t>trong</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cùng</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một</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tiến</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trình</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cũng</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có</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thể</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thường</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xuyên</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giao</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tiếp</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với</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nhau</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để</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thực</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hiện</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công</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việc</a:t>
            </a:r>
            <a:r>
              <a:rPr lang="en-US" sz="2000" dirty="0">
                <a:latin typeface="Roboto Slab" panose="020B0604020202020204" charset="0"/>
                <a:ea typeface="Roboto Slab" panose="020B0604020202020204" charset="0"/>
              </a:rPr>
              <a:t> </a:t>
            </a:r>
            <a:r>
              <a:rPr lang="en-US" sz="2000" dirty="0" err="1">
                <a:latin typeface="Roboto Slab" panose="020B0604020202020204" charset="0"/>
                <a:ea typeface="Roboto Slab" panose="020B0604020202020204" charset="0"/>
              </a:rPr>
              <a:t>của</a:t>
            </a:r>
            <a:r>
              <a:rPr lang="en-US" sz="2000" dirty="0">
                <a:latin typeface="Roboto Slab" panose="020B0604020202020204" charset="0"/>
                <a:ea typeface="Roboto Slab" panose="020B0604020202020204" charset="0"/>
              </a:rPr>
              <a:t> Process.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16872140" y="1464854"/>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4">
              <a:alphaModFix amt="71000"/>
            </a:blip>
            <a:stretch>
              <a:fillRect/>
            </a:stretch>
          </a:blipFill>
        </p:spPr>
      </p:sp>
      <p:sp>
        <p:nvSpPr>
          <p:cNvPr id="7" name="TextBox 7"/>
          <p:cNvSpPr txBox="1"/>
          <p:nvPr/>
        </p:nvSpPr>
        <p:spPr>
          <a:xfrm>
            <a:off x="402536" y="614533"/>
            <a:ext cx="7853757" cy="850321"/>
          </a:xfrm>
          <a:prstGeom prst="rect">
            <a:avLst/>
          </a:prstGeom>
        </p:spPr>
        <p:txBody>
          <a:bodyPr lIns="0" tIns="0" rIns="0" bIns="0" rtlCol="0" anchor="t">
            <a:spAutoFit/>
          </a:bodyPr>
          <a:lstStyle/>
          <a:p>
            <a:pPr algn="l">
              <a:lnSpc>
                <a:spcPts val="6470"/>
              </a:lnSpc>
              <a:spcBef>
                <a:spcPct val="0"/>
              </a:spcBef>
            </a:pPr>
            <a:r>
              <a:rPr lang="en-US" sz="6221" b="1">
                <a:solidFill>
                  <a:srgbClr val="F0F7FE"/>
                </a:solidFill>
                <a:latin typeface="Roboto Slab Bold"/>
                <a:ea typeface="Roboto Slab Bold"/>
                <a:cs typeface="Roboto Slab Bold"/>
                <a:sym typeface="Roboto Slab Bold"/>
              </a:rPr>
              <a:t>Multi-thread</a:t>
            </a:r>
          </a:p>
        </p:txBody>
      </p:sp>
      <p:sp>
        <p:nvSpPr>
          <p:cNvPr id="8" name="TextBox 8"/>
          <p:cNvSpPr txBox="1"/>
          <p:nvPr/>
        </p:nvSpPr>
        <p:spPr>
          <a:xfrm>
            <a:off x="402536" y="2157310"/>
            <a:ext cx="16154936" cy="1098570"/>
          </a:xfrm>
          <a:prstGeom prst="rect">
            <a:avLst/>
          </a:prstGeom>
        </p:spPr>
        <p:txBody>
          <a:bodyPr lIns="0" tIns="0" rIns="0" bIns="0" rtlCol="0" anchor="t">
            <a:spAutoFit/>
          </a:bodyPr>
          <a:lstStyle/>
          <a:p>
            <a:pPr algn="just">
              <a:lnSpc>
                <a:spcPts val="2879"/>
              </a:lnSpc>
            </a:pPr>
            <a:r>
              <a:rPr lang="en-US" sz="2399" dirty="0">
                <a:solidFill>
                  <a:srgbClr val="000000"/>
                </a:solidFill>
                <a:latin typeface="Roboto Slab"/>
                <a:ea typeface="Roboto Slab"/>
                <a:cs typeface="Roboto Slab"/>
                <a:sym typeface="Roboto Slab"/>
              </a:rPr>
              <a:t>Multithreading </a:t>
            </a:r>
            <a:r>
              <a:rPr lang="en-US" sz="2399" dirty="0" err="1">
                <a:solidFill>
                  <a:srgbClr val="000000"/>
                </a:solidFill>
                <a:latin typeface="Roboto Slab"/>
                <a:ea typeface="Roboto Slab"/>
                <a:cs typeface="Roboto Slab"/>
                <a:sym typeface="Roboto Slab"/>
              </a:rPr>
              <a:t>là</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kỹ</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thuật</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cho</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phép</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một</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tiến</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trình</a:t>
            </a:r>
            <a:r>
              <a:rPr lang="en-US" sz="2399" dirty="0">
                <a:solidFill>
                  <a:srgbClr val="000000"/>
                </a:solidFill>
                <a:latin typeface="Roboto Slab"/>
                <a:ea typeface="Roboto Slab"/>
                <a:cs typeface="Roboto Slab"/>
                <a:sym typeface="Roboto Slab"/>
              </a:rPr>
              <a:t> (process) </a:t>
            </a:r>
            <a:r>
              <a:rPr lang="en-US" sz="2399" dirty="0" err="1">
                <a:solidFill>
                  <a:srgbClr val="000000"/>
                </a:solidFill>
                <a:latin typeface="Roboto Slab"/>
                <a:ea typeface="Roboto Slab"/>
                <a:cs typeface="Roboto Slab"/>
                <a:sym typeface="Roboto Slab"/>
              </a:rPr>
              <a:t>tạo</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và</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quản</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lý</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nhiều</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luồng</a:t>
            </a:r>
            <a:r>
              <a:rPr lang="en-US" sz="2399" dirty="0">
                <a:solidFill>
                  <a:srgbClr val="000000"/>
                </a:solidFill>
                <a:latin typeface="Roboto Slab"/>
                <a:ea typeface="Roboto Slab"/>
                <a:cs typeface="Roboto Slab"/>
                <a:sym typeface="Roboto Slab"/>
              </a:rPr>
              <a:t> (threads) </a:t>
            </a:r>
            <a:r>
              <a:rPr lang="en-US" sz="2399" dirty="0" err="1">
                <a:solidFill>
                  <a:srgbClr val="000000"/>
                </a:solidFill>
                <a:latin typeface="Roboto Slab"/>
                <a:ea typeface="Roboto Slab"/>
                <a:cs typeface="Roboto Slab"/>
                <a:sym typeface="Roboto Slab"/>
              </a:rPr>
              <a:t>thực</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thi</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cùng</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lúc</a:t>
            </a:r>
            <a:r>
              <a:rPr lang="en-US" sz="2399" dirty="0">
                <a:solidFill>
                  <a:srgbClr val="000000"/>
                </a:solidFill>
                <a:latin typeface="Roboto Slab"/>
                <a:ea typeface="Roboto Slab"/>
                <a:cs typeface="Roboto Slab"/>
                <a:sym typeface="Roboto Slab"/>
              </a:rPr>
              <a:t>, chia </a:t>
            </a:r>
            <a:r>
              <a:rPr lang="en-US" sz="2399" dirty="0" err="1">
                <a:solidFill>
                  <a:srgbClr val="000000"/>
                </a:solidFill>
                <a:latin typeface="Roboto Slab"/>
                <a:ea typeface="Roboto Slab"/>
                <a:cs typeface="Roboto Slab"/>
                <a:sym typeface="Roboto Slab"/>
              </a:rPr>
              <a:t>sẻ</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chung</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không</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gian</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địa</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chỉ</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và</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tài</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nguyên</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nhưng</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mỗi</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luồng</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lại</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có</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ngăn</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xếp</a:t>
            </a:r>
            <a:r>
              <a:rPr lang="en-US" sz="2399" dirty="0">
                <a:solidFill>
                  <a:srgbClr val="000000"/>
                </a:solidFill>
                <a:latin typeface="Roboto Slab"/>
                <a:ea typeface="Roboto Slab"/>
                <a:cs typeface="Roboto Slab"/>
                <a:sym typeface="Roboto Slab"/>
              </a:rPr>
              <a:t> (stack) </a:t>
            </a:r>
            <a:r>
              <a:rPr lang="en-US" sz="2399" dirty="0" err="1">
                <a:solidFill>
                  <a:srgbClr val="000000"/>
                </a:solidFill>
                <a:latin typeface="Roboto Slab"/>
                <a:ea typeface="Roboto Slab"/>
                <a:cs typeface="Roboto Slab"/>
                <a:sym typeface="Roboto Slab"/>
              </a:rPr>
              <a:t>và</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bộ</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thanh</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ghi</a:t>
            </a:r>
            <a:r>
              <a:rPr lang="en-US" sz="2399" dirty="0">
                <a:solidFill>
                  <a:srgbClr val="000000"/>
                </a:solidFill>
                <a:latin typeface="Roboto Slab"/>
                <a:ea typeface="Roboto Slab"/>
                <a:cs typeface="Roboto Slab"/>
                <a:sym typeface="Roboto Slab"/>
              </a:rPr>
              <a:t> (registers) </a:t>
            </a:r>
            <a:r>
              <a:rPr lang="en-US" sz="2399" dirty="0" err="1">
                <a:solidFill>
                  <a:srgbClr val="000000"/>
                </a:solidFill>
                <a:latin typeface="Roboto Slab"/>
                <a:ea typeface="Roboto Slab"/>
                <a:cs typeface="Roboto Slab"/>
                <a:sym typeface="Roboto Slab"/>
              </a:rPr>
              <a:t>riêng</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để</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chạy</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độc</a:t>
            </a:r>
            <a:r>
              <a:rPr lang="en-US" sz="2399" dirty="0">
                <a:solidFill>
                  <a:srgbClr val="000000"/>
                </a:solidFill>
                <a:latin typeface="Roboto Slab"/>
                <a:ea typeface="Roboto Slab"/>
                <a:cs typeface="Roboto Slab"/>
                <a:sym typeface="Roboto Slab"/>
              </a:rPr>
              <a:t> </a:t>
            </a:r>
            <a:r>
              <a:rPr lang="en-US" sz="2399" dirty="0" err="1">
                <a:solidFill>
                  <a:srgbClr val="000000"/>
                </a:solidFill>
                <a:latin typeface="Roboto Slab"/>
                <a:ea typeface="Roboto Slab"/>
                <a:cs typeface="Roboto Slab"/>
                <a:sym typeface="Roboto Slab"/>
              </a:rPr>
              <a:t>lập</a:t>
            </a:r>
            <a:r>
              <a:rPr lang="en-US" sz="2399" dirty="0">
                <a:solidFill>
                  <a:srgbClr val="000000"/>
                </a:solidFill>
                <a:latin typeface="Roboto Slab"/>
                <a:ea typeface="Roboto Slab"/>
                <a:cs typeface="Roboto Slab"/>
                <a:sym typeface="Roboto Slab"/>
              </a:rPr>
              <a:t>.</a:t>
            </a:r>
          </a:p>
        </p:txBody>
      </p:sp>
      <p:sp>
        <p:nvSpPr>
          <p:cNvPr id="9" name="TextBox 9"/>
          <p:cNvSpPr txBox="1"/>
          <p:nvPr/>
        </p:nvSpPr>
        <p:spPr>
          <a:xfrm>
            <a:off x="486337" y="4097541"/>
            <a:ext cx="15539911" cy="4809009"/>
          </a:xfrm>
          <a:prstGeom prst="rect">
            <a:avLst/>
          </a:prstGeom>
        </p:spPr>
        <p:txBody>
          <a:bodyPr lIns="0" tIns="0" rIns="0" bIns="0" rtlCol="0" anchor="t">
            <a:spAutoFit/>
          </a:bodyPr>
          <a:lstStyle/>
          <a:p>
            <a:pPr algn="just">
              <a:lnSpc>
                <a:spcPts val="2496"/>
              </a:lnSpc>
              <a:spcBef>
                <a:spcPct val="0"/>
              </a:spcBef>
            </a:pPr>
            <a:r>
              <a:rPr lang="en-US" sz="2400" b="1" dirty="0" err="1">
                <a:solidFill>
                  <a:srgbClr val="000000"/>
                </a:solidFill>
                <a:latin typeface="Roboto Slab Bold"/>
                <a:ea typeface="Roboto Slab Bold"/>
                <a:cs typeface="Roboto Slab Bold"/>
                <a:sym typeface="Roboto Slab Bold"/>
              </a:rPr>
              <a:t>Đặc</a:t>
            </a:r>
            <a:r>
              <a:rPr lang="en-US" sz="2400" b="1" dirty="0">
                <a:solidFill>
                  <a:srgbClr val="000000"/>
                </a:solidFill>
                <a:latin typeface="Roboto Slab Bold"/>
                <a:ea typeface="Roboto Slab Bold"/>
                <a:cs typeface="Roboto Slab Bold"/>
                <a:sym typeface="Roboto Slab Bold"/>
              </a:rPr>
              <a:t> </a:t>
            </a:r>
            <a:r>
              <a:rPr lang="en-US" sz="2400" b="1" dirty="0" err="1">
                <a:solidFill>
                  <a:srgbClr val="000000"/>
                </a:solidFill>
                <a:latin typeface="Roboto Slab Bold"/>
                <a:ea typeface="Roboto Slab Bold"/>
                <a:cs typeface="Roboto Slab Bold"/>
                <a:sym typeface="Roboto Slab Bold"/>
              </a:rPr>
              <a:t>trưng</a:t>
            </a:r>
            <a:endParaRPr lang="en-US" sz="2400" b="1" dirty="0">
              <a:solidFill>
                <a:srgbClr val="000000"/>
              </a:solidFill>
              <a:latin typeface="Roboto Slab Bold"/>
              <a:ea typeface="Roboto Slab Bold"/>
              <a:cs typeface="Roboto Slab Bold"/>
              <a:sym typeface="Roboto Slab Bold"/>
            </a:endParaRPr>
          </a:p>
          <a:p>
            <a:pPr marL="518160" lvl="1" indent="-259080" algn="just">
              <a:lnSpc>
                <a:spcPts val="2496"/>
              </a:lnSpc>
              <a:spcBef>
                <a:spcPct val="0"/>
              </a:spcBef>
              <a:buFont typeface="Arial"/>
              <a:buChar char="•"/>
            </a:pPr>
            <a:r>
              <a:rPr lang="en-US" sz="2400" dirty="0">
                <a:solidFill>
                  <a:srgbClr val="000000"/>
                </a:solidFill>
                <a:latin typeface="Roboto Slab"/>
                <a:ea typeface="Roboto Slab"/>
                <a:cs typeface="Roboto Slab"/>
                <a:sym typeface="Roboto Slab"/>
              </a:rPr>
              <a:t>Chia </a:t>
            </a:r>
            <a:r>
              <a:rPr lang="en-US" sz="2400" dirty="0" err="1">
                <a:solidFill>
                  <a:srgbClr val="000000"/>
                </a:solidFill>
                <a:latin typeface="Roboto Slab"/>
                <a:ea typeface="Roboto Slab"/>
                <a:cs typeface="Roboto Slab"/>
                <a:sym typeface="Roboto Slab"/>
              </a:rPr>
              <a:t>sẻ</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tài</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nguyên</a:t>
            </a:r>
            <a:endParaRPr lang="en-US" sz="2400" dirty="0">
              <a:solidFill>
                <a:srgbClr val="000000"/>
              </a:solidFill>
              <a:latin typeface="Roboto Slab"/>
              <a:ea typeface="Roboto Slab"/>
              <a:cs typeface="Roboto Slab"/>
              <a:sym typeface="Roboto Slab"/>
            </a:endParaRPr>
          </a:p>
          <a:p>
            <a:pPr marL="1036320" lvl="2" indent="-345440" algn="just">
              <a:lnSpc>
                <a:spcPts val="2496"/>
              </a:lnSpc>
              <a:spcBef>
                <a:spcPct val="0"/>
              </a:spcBef>
              <a:buFont typeface="Arial"/>
              <a:buChar char="⚬"/>
            </a:pPr>
            <a:r>
              <a:rPr lang="en-US" sz="2400" dirty="0" err="1">
                <a:solidFill>
                  <a:srgbClr val="000000"/>
                </a:solidFill>
                <a:latin typeface="Roboto Slab"/>
                <a:ea typeface="Roboto Slab"/>
                <a:cs typeface="Roboto Slab"/>
                <a:sym typeface="Roboto Slab"/>
              </a:rPr>
              <a:t>Tất</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cả</a:t>
            </a:r>
            <a:r>
              <a:rPr lang="en-US" sz="2400" dirty="0">
                <a:solidFill>
                  <a:srgbClr val="000000"/>
                </a:solidFill>
                <a:latin typeface="Roboto Slab"/>
                <a:ea typeface="Roboto Slab"/>
                <a:cs typeface="Roboto Slab"/>
                <a:sym typeface="Roboto Slab"/>
              </a:rPr>
              <a:t> thread </a:t>
            </a:r>
            <a:r>
              <a:rPr lang="en-US" sz="2400" dirty="0" err="1">
                <a:solidFill>
                  <a:srgbClr val="000000"/>
                </a:solidFill>
                <a:latin typeface="Roboto Slab"/>
                <a:ea typeface="Roboto Slab"/>
                <a:cs typeface="Roboto Slab"/>
                <a:sym typeface="Roboto Slab"/>
              </a:rPr>
              <a:t>trong</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cùng</a:t>
            </a:r>
            <a:r>
              <a:rPr lang="en-US" sz="2400" dirty="0">
                <a:solidFill>
                  <a:srgbClr val="000000"/>
                </a:solidFill>
                <a:latin typeface="Roboto Slab"/>
                <a:ea typeface="Roboto Slab"/>
                <a:cs typeface="Roboto Slab"/>
                <a:sym typeface="Roboto Slab"/>
              </a:rPr>
              <a:t> process </a:t>
            </a:r>
            <a:r>
              <a:rPr lang="en-US" sz="2400" dirty="0" err="1">
                <a:solidFill>
                  <a:srgbClr val="000000"/>
                </a:solidFill>
                <a:latin typeface="Roboto Slab"/>
                <a:ea typeface="Roboto Slab"/>
                <a:cs typeface="Roboto Slab"/>
                <a:sym typeface="Roboto Slab"/>
              </a:rPr>
              <a:t>dùng</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chung</a:t>
            </a:r>
            <a:r>
              <a:rPr lang="en-US" sz="2400" dirty="0">
                <a:solidFill>
                  <a:srgbClr val="000000"/>
                </a:solidFill>
                <a:latin typeface="Roboto Slab"/>
                <a:ea typeface="Roboto Slab"/>
                <a:cs typeface="Roboto Slab"/>
                <a:sym typeface="Roboto Slab"/>
              </a:rPr>
              <a:t> code segment, data segment, heap, file descriptors…</a:t>
            </a:r>
          </a:p>
          <a:p>
            <a:pPr marL="518160" lvl="1" indent="-259080" algn="just">
              <a:lnSpc>
                <a:spcPts val="2496"/>
              </a:lnSpc>
              <a:spcBef>
                <a:spcPct val="0"/>
              </a:spcBef>
              <a:buFont typeface="Arial"/>
              <a:buChar char="•"/>
            </a:pPr>
            <a:r>
              <a:rPr lang="en-US" sz="2400" dirty="0">
                <a:solidFill>
                  <a:srgbClr val="000000"/>
                </a:solidFill>
                <a:latin typeface="Roboto Slab"/>
                <a:ea typeface="Roboto Slab"/>
                <a:cs typeface="Roboto Slab"/>
                <a:sym typeface="Roboto Slab"/>
              </a:rPr>
              <a:t>Context </a:t>
            </a:r>
            <a:r>
              <a:rPr lang="en-US" sz="2400" dirty="0" err="1">
                <a:solidFill>
                  <a:srgbClr val="000000"/>
                </a:solidFill>
                <a:latin typeface="Roboto Slab"/>
                <a:ea typeface="Roboto Slab"/>
                <a:cs typeface="Roboto Slab"/>
                <a:sym typeface="Roboto Slab"/>
              </a:rPr>
              <a:t>nhẹ</a:t>
            </a:r>
            <a:endParaRPr lang="en-US" sz="2400" dirty="0">
              <a:solidFill>
                <a:srgbClr val="000000"/>
              </a:solidFill>
              <a:latin typeface="Roboto Slab"/>
              <a:ea typeface="Roboto Slab"/>
              <a:cs typeface="Roboto Slab"/>
              <a:sym typeface="Roboto Slab"/>
            </a:endParaRPr>
          </a:p>
          <a:p>
            <a:pPr marL="1036320" lvl="2" indent="-345440" algn="just">
              <a:lnSpc>
                <a:spcPts val="2496"/>
              </a:lnSpc>
              <a:spcBef>
                <a:spcPct val="0"/>
              </a:spcBef>
              <a:buFont typeface="Arial"/>
              <a:buChar char="⚬"/>
            </a:pPr>
            <a:r>
              <a:rPr lang="en-US" sz="2400" dirty="0">
                <a:solidFill>
                  <a:srgbClr val="000000"/>
                </a:solidFill>
                <a:latin typeface="Roboto Slab"/>
                <a:ea typeface="Roboto Slab"/>
                <a:cs typeface="Roboto Slab"/>
                <a:sym typeface="Roboto Slab"/>
              </a:rPr>
              <a:t>Thread context </a:t>
            </a:r>
            <a:r>
              <a:rPr lang="en-US" sz="2400" dirty="0" err="1">
                <a:solidFill>
                  <a:srgbClr val="000000"/>
                </a:solidFill>
                <a:latin typeface="Roboto Slab"/>
                <a:ea typeface="Roboto Slab"/>
                <a:cs typeface="Roboto Slab"/>
                <a:sym typeface="Roboto Slab"/>
              </a:rPr>
              <a:t>chỉ</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bao</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gồm</a:t>
            </a:r>
            <a:r>
              <a:rPr lang="en-US" sz="2400" dirty="0">
                <a:solidFill>
                  <a:srgbClr val="000000"/>
                </a:solidFill>
                <a:latin typeface="Roboto Slab"/>
                <a:ea typeface="Roboto Slab"/>
                <a:cs typeface="Roboto Slab"/>
                <a:sym typeface="Roboto Slab"/>
              </a:rPr>
              <a:t> processor context (PC, SP, registers) </a:t>
            </a:r>
            <a:r>
              <a:rPr lang="en-US" sz="2400" dirty="0" err="1">
                <a:solidFill>
                  <a:srgbClr val="000000"/>
                </a:solidFill>
                <a:latin typeface="Roboto Slab"/>
                <a:ea typeface="Roboto Slab"/>
                <a:cs typeface="Roboto Slab"/>
                <a:sym typeface="Roboto Slab"/>
              </a:rPr>
              <a:t>và</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một</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số</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thông</a:t>
            </a:r>
            <a:r>
              <a:rPr lang="en-US" sz="2400" dirty="0">
                <a:solidFill>
                  <a:srgbClr val="000000"/>
                </a:solidFill>
                <a:latin typeface="Roboto Slab"/>
                <a:ea typeface="Roboto Slab"/>
                <a:cs typeface="Roboto Slab"/>
                <a:sym typeface="Roboto Slab"/>
              </a:rPr>
              <a:t> tin </a:t>
            </a:r>
            <a:r>
              <a:rPr lang="en-US" sz="2400" dirty="0" err="1">
                <a:solidFill>
                  <a:srgbClr val="000000"/>
                </a:solidFill>
                <a:latin typeface="Roboto Slab"/>
                <a:ea typeface="Roboto Slab"/>
                <a:cs typeface="Roboto Slab"/>
                <a:sym typeface="Roboto Slab"/>
              </a:rPr>
              <a:t>quản</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lý</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tối</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thiểu</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trạng</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thái</a:t>
            </a:r>
            <a:r>
              <a:rPr lang="en-US" sz="2400" dirty="0">
                <a:solidFill>
                  <a:srgbClr val="000000"/>
                </a:solidFill>
                <a:latin typeface="Roboto Slab"/>
                <a:ea typeface="Roboto Slab"/>
                <a:cs typeface="Roboto Slab"/>
                <a:sym typeface="Roboto Slab"/>
              </a:rPr>
              <a:t> blocked, priority).</a:t>
            </a:r>
          </a:p>
          <a:p>
            <a:pPr marL="518160" lvl="1" indent="-259080" algn="just">
              <a:lnSpc>
                <a:spcPts val="2496"/>
              </a:lnSpc>
              <a:spcBef>
                <a:spcPct val="0"/>
              </a:spcBef>
              <a:buFont typeface="Arial"/>
              <a:buChar char="•"/>
            </a:pPr>
            <a:r>
              <a:rPr lang="en-US" sz="2400" dirty="0">
                <a:solidFill>
                  <a:srgbClr val="000000"/>
                </a:solidFill>
                <a:latin typeface="Roboto Slab"/>
                <a:ea typeface="Roboto Slab"/>
                <a:cs typeface="Roboto Slab"/>
                <a:sym typeface="Roboto Slab"/>
              </a:rPr>
              <a:t>Song </a:t>
            </a:r>
            <a:r>
              <a:rPr lang="en-US" sz="2400" dirty="0" err="1">
                <a:solidFill>
                  <a:srgbClr val="000000"/>
                </a:solidFill>
                <a:latin typeface="Roboto Slab"/>
                <a:ea typeface="Roboto Slab"/>
                <a:cs typeface="Roboto Slab"/>
                <a:sym typeface="Roboto Slab"/>
              </a:rPr>
              <a:t>song</a:t>
            </a:r>
            <a:endParaRPr lang="en-US" sz="2400" dirty="0">
              <a:solidFill>
                <a:srgbClr val="000000"/>
              </a:solidFill>
              <a:latin typeface="Roboto Slab"/>
              <a:ea typeface="Roboto Slab"/>
              <a:cs typeface="Roboto Slab"/>
              <a:sym typeface="Roboto Slab"/>
            </a:endParaRPr>
          </a:p>
          <a:p>
            <a:pPr marL="1036320" lvl="2" indent="-345440" algn="just">
              <a:lnSpc>
                <a:spcPts val="2496"/>
              </a:lnSpc>
              <a:spcBef>
                <a:spcPct val="0"/>
              </a:spcBef>
              <a:buFont typeface="Arial"/>
              <a:buChar char="⚬"/>
            </a:pPr>
            <a:r>
              <a:rPr lang="en-US" sz="2400" dirty="0" err="1">
                <a:solidFill>
                  <a:srgbClr val="000000"/>
                </a:solidFill>
                <a:latin typeface="Roboto Slab"/>
                <a:ea typeface="Roboto Slab"/>
                <a:cs typeface="Roboto Slab"/>
                <a:sym typeface="Roboto Slab"/>
              </a:rPr>
              <a:t>Trên</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hệ</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thống</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đa</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lõi</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nhiều</a:t>
            </a:r>
            <a:r>
              <a:rPr lang="en-US" sz="2400" dirty="0">
                <a:solidFill>
                  <a:srgbClr val="000000"/>
                </a:solidFill>
                <a:latin typeface="Roboto Slab"/>
                <a:ea typeface="Roboto Slab"/>
                <a:cs typeface="Roboto Slab"/>
                <a:sym typeface="Roboto Slab"/>
              </a:rPr>
              <a:t> thread </a:t>
            </a:r>
            <a:r>
              <a:rPr lang="en-US" sz="2400" dirty="0" err="1">
                <a:solidFill>
                  <a:srgbClr val="000000"/>
                </a:solidFill>
                <a:latin typeface="Roboto Slab"/>
                <a:ea typeface="Roboto Slab"/>
                <a:cs typeface="Roboto Slab"/>
                <a:sym typeface="Roboto Slab"/>
              </a:rPr>
              <a:t>có</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thể</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chạy</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đồng</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thời</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trên</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các</a:t>
            </a:r>
            <a:r>
              <a:rPr lang="en-US" sz="2400" dirty="0">
                <a:solidFill>
                  <a:srgbClr val="000000"/>
                </a:solidFill>
                <a:latin typeface="Roboto Slab"/>
                <a:ea typeface="Roboto Slab"/>
                <a:cs typeface="Roboto Slab"/>
                <a:sym typeface="Roboto Slab"/>
              </a:rPr>
              <a:t> core </a:t>
            </a:r>
            <a:r>
              <a:rPr lang="en-US" sz="2400" dirty="0" err="1">
                <a:solidFill>
                  <a:srgbClr val="000000"/>
                </a:solidFill>
                <a:latin typeface="Roboto Slab"/>
                <a:ea typeface="Roboto Slab"/>
                <a:cs typeface="Roboto Slab"/>
                <a:sym typeface="Roboto Slab"/>
              </a:rPr>
              <a:t>khác</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nhau</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tận</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dụng</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tối</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đa</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tài</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nguyên</a:t>
            </a:r>
            <a:r>
              <a:rPr lang="en-US" sz="2400" dirty="0">
                <a:solidFill>
                  <a:srgbClr val="000000"/>
                </a:solidFill>
                <a:latin typeface="Roboto Slab"/>
                <a:ea typeface="Roboto Slab"/>
                <a:cs typeface="Roboto Slab"/>
                <a:sym typeface="Roboto Slab"/>
              </a:rPr>
              <a:t> CPU.</a:t>
            </a:r>
          </a:p>
          <a:p>
            <a:pPr marL="518160" lvl="1" indent="-259080" algn="just">
              <a:lnSpc>
                <a:spcPts val="2496"/>
              </a:lnSpc>
              <a:spcBef>
                <a:spcPct val="0"/>
              </a:spcBef>
              <a:buFont typeface="Arial"/>
              <a:buChar char="•"/>
            </a:pPr>
            <a:r>
              <a:rPr lang="en-US" sz="2400" dirty="0" err="1">
                <a:solidFill>
                  <a:srgbClr val="000000"/>
                </a:solidFill>
                <a:latin typeface="Roboto Slab"/>
                <a:ea typeface="Roboto Slab"/>
                <a:cs typeface="Roboto Slab"/>
                <a:sym typeface="Roboto Slab"/>
              </a:rPr>
              <a:t>Khởi</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tạo</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và</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chuyển</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ngữ</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cảnh</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nhanh</a:t>
            </a:r>
            <a:endParaRPr lang="en-US" sz="2400" dirty="0">
              <a:solidFill>
                <a:srgbClr val="000000"/>
              </a:solidFill>
              <a:latin typeface="Roboto Slab"/>
              <a:ea typeface="Roboto Slab"/>
              <a:cs typeface="Roboto Slab"/>
              <a:sym typeface="Roboto Slab"/>
            </a:endParaRPr>
          </a:p>
          <a:p>
            <a:pPr marL="1036320" lvl="2" indent="-345440" algn="just">
              <a:lnSpc>
                <a:spcPts val="2496"/>
              </a:lnSpc>
              <a:spcBef>
                <a:spcPct val="0"/>
              </a:spcBef>
              <a:buFont typeface="Arial"/>
              <a:buChar char="⚬"/>
            </a:pPr>
            <a:r>
              <a:rPr lang="en-US" sz="2400" dirty="0" err="1">
                <a:solidFill>
                  <a:srgbClr val="000000"/>
                </a:solidFill>
                <a:latin typeface="Roboto Slab"/>
                <a:ea typeface="Roboto Slab"/>
                <a:cs typeface="Roboto Slab"/>
                <a:sym typeface="Roboto Slab"/>
              </a:rPr>
              <a:t>Tạo</a:t>
            </a:r>
            <a:r>
              <a:rPr lang="en-US" sz="2400" dirty="0">
                <a:solidFill>
                  <a:srgbClr val="000000"/>
                </a:solidFill>
                <a:latin typeface="Roboto Slab"/>
                <a:ea typeface="Roboto Slab"/>
                <a:cs typeface="Roboto Slab"/>
                <a:sym typeface="Roboto Slab"/>
              </a:rPr>
              <a:t> thread </a:t>
            </a:r>
            <a:r>
              <a:rPr lang="en-US" sz="2400" dirty="0" err="1">
                <a:solidFill>
                  <a:srgbClr val="000000"/>
                </a:solidFill>
                <a:latin typeface="Roboto Slab"/>
                <a:ea typeface="Roboto Slab"/>
                <a:cs typeface="Roboto Slab"/>
                <a:sym typeface="Roboto Slab"/>
              </a:rPr>
              <a:t>và</a:t>
            </a:r>
            <a:r>
              <a:rPr lang="en-US" sz="2400" dirty="0">
                <a:solidFill>
                  <a:srgbClr val="000000"/>
                </a:solidFill>
                <a:latin typeface="Roboto Slab"/>
                <a:ea typeface="Roboto Slab"/>
                <a:cs typeface="Roboto Slab"/>
                <a:sym typeface="Roboto Slab"/>
              </a:rPr>
              <a:t> context‑switch </a:t>
            </a:r>
            <a:r>
              <a:rPr lang="en-US" sz="2400" dirty="0" err="1">
                <a:solidFill>
                  <a:srgbClr val="000000"/>
                </a:solidFill>
                <a:latin typeface="Roboto Slab"/>
                <a:ea typeface="Roboto Slab"/>
                <a:cs typeface="Roboto Slab"/>
                <a:sym typeface="Roboto Slab"/>
              </a:rPr>
              <a:t>giữa</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các</a:t>
            </a:r>
            <a:r>
              <a:rPr lang="en-US" sz="2400" dirty="0">
                <a:solidFill>
                  <a:srgbClr val="000000"/>
                </a:solidFill>
                <a:latin typeface="Roboto Slab"/>
                <a:ea typeface="Roboto Slab"/>
                <a:cs typeface="Roboto Slab"/>
                <a:sym typeface="Roboto Slab"/>
              </a:rPr>
              <a:t> thread </a:t>
            </a:r>
            <a:r>
              <a:rPr lang="en-US" sz="2400" dirty="0" err="1">
                <a:solidFill>
                  <a:srgbClr val="000000"/>
                </a:solidFill>
                <a:latin typeface="Roboto Slab"/>
                <a:ea typeface="Roboto Slab"/>
                <a:cs typeface="Roboto Slab"/>
                <a:sym typeface="Roboto Slab"/>
              </a:rPr>
              <a:t>ít</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tốn</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kém</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hơn</a:t>
            </a:r>
            <a:r>
              <a:rPr lang="en-US" sz="2400" dirty="0">
                <a:solidFill>
                  <a:srgbClr val="000000"/>
                </a:solidFill>
                <a:latin typeface="Roboto Slab"/>
                <a:ea typeface="Roboto Slab"/>
                <a:cs typeface="Roboto Slab"/>
                <a:sym typeface="Roboto Slab"/>
              </a:rPr>
              <a:t> so </a:t>
            </a:r>
            <a:r>
              <a:rPr lang="en-US" sz="2400" dirty="0" err="1">
                <a:solidFill>
                  <a:srgbClr val="000000"/>
                </a:solidFill>
                <a:latin typeface="Roboto Slab"/>
                <a:ea typeface="Roboto Slab"/>
                <a:cs typeface="Roboto Slab"/>
                <a:sym typeface="Roboto Slab"/>
              </a:rPr>
              <a:t>với</a:t>
            </a:r>
            <a:r>
              <a:rPr lang="en-US" sz="2400" dirty="0">
                <a:solidFill>
                  <a:srgbClr val="000000"/>
                </a:solidFill>
                <a:latin typeface="Roboto Slab"/>
                <a:ea typeface="Roboto Slab"/>
                <a:cs typeface="Roboto Slab"/>
                <a:sym typeface="Roboto Slab"/>
              </a:rPr>
              <a:t> process </a:t>
            </a:r>
            <a:r>
              <a:rPr lang="en-US" sz="2400" dirty="0" err="1">
                <a:solidFill>
                  <a:srgbClr val="000000"/>
                </a:solidFill>
                <a:latin typeface="Roboto Slab"/>
                <a:ea typeface="Roboto Slab"/>
                <a:cs typeface="Roboto Slab"/>
                <a:sym typeface="Roboto Slab"/>
              </a:rPr>
              <a:t>vì</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không</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phải</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thay</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đổi</a:t>
            </a:r>
            <a:r>
              <a:rPr lang="en-US" sz="2400" dirty="0">
                <a:solidFill>
                  <a:srgbClr val="000000"/>
                </a:solidFill>
                <a:latin typeface="Roboto Slab"/>
                <a:ea typeface="Roboto Slab"/>
                <a:cs typeface="Roboto Slab"/>
                <a:sym typeface="Roboto Slab"/>
              </a:rPr>
              <a:t> MMU hay flush TLB.</a:t>
            </a:r>
          </a:p>
          <a:p>
            <a:pPr algn="l">
              <a:lnSpc>
                <a:spcPts val="2496"/>
              </a:lnSpc>
              <a:spcBef>
                <a:spcPct val="0"/>
              </a:spcBef>
            </a:pPr>
            <a:endParaRPr lang="en-US" sz="2400" dirty="0">
              <a:solidFill>
                <a:srgbClr val="000000"/>
              </a:solidFill>
              <a:latin typeface="Roboto Slab"/>
              <a:ea typeface="Roboto Slab"/>
              <a:cs typeface="Roboto Slab"/>
              <a:sym typeface="Roboto Slab"/>
            </a:endParaRPr>
          </a:p>
          <a:p>
            <a:pPr algn="l">
              <a:lnSpc>
                <a:spcPts val="2496"/>
              </a:lnSpc>
              <a:spcBef>
                <a:spcPct val="0"/>
              </a:spcBef>
            </a:pPr>
            <a:endParaRPr lang="en-US" sz="2400" dirty="0">
              <a:solidFill>
                <a:srgbClr val="000000"/>
              </a:solidFill>
              <a:latin typeface="Roboto Slab"/>
              <a:ea typeface="Roboto Slab"/>
              <a:cs typeface="Roboto Slab"/>
              <a:sym typeface="Roboto Slab"/>
            </a:endParaRPr>
          </a:p>
          <a:p>
            <a:pPr algn="l">
              <a:lnSpc>
                <a:spcPts val="2496"/>
              </a:lnSpc>
              <a:spcBef>
                <a:spcPct val="0"/>
              </a:spcBef>
            </a:pPr>
            <a:endParaRPr lang="en-US" sz="2400" dirty="0">
              <a:solidFill>
                <a:srgbClr val="000000"/>
              </a:solidFill>
              <a:latin typeface="Roboto Slab"/>
              <a:ea typeface="Roboto Slab"/>
              <a:cs typeface="Roboto Slab"/>
              <a:sym typeface="Roboto Slab"/>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16872140" y="1464854"/>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4">
              <a:alphaModFix amt="71000"/>
            </a:blip>
            <a:stretch>
              <a:fillRect/>
            </a:stretch>
          </a:blipFill>
        </p:spPr>
      </p:sp>
      <p:sp>
        <p:nvSpPr>
          <p:cNvPr id="7" name="TextBox 7"/>
          <p:cNvSpPr txBox="1"/>
          <p:nvPr/>
        </p:nvSpPr>
        <p:spPr>
          <a:xfrm>
            <a:off x="402536" y="614533"/>
            <a:ext cx="7853757" cy="850321"/>
          </a:xfrm>
          <a:prstGeom prst="rect">
            <a:avLst/>
          </a:prstGeom>
        </p:spPr>
        <p:txBody>
          <a:bodyPr lIns="0" tIns="0" rIns="0" bIns="0" rtlCol="0" anchor="t">
            <a:spAutoFit/>
          </a:bodyPr>
          <a:lstStyle/>
          <a:p>
            <a:pPr algn="l">
              <a:lnSpc>
                <a:spcPts val="6470"/>
              </a:lnSpc>
              <a:spcBef>
                <a:spcPct val="0"/>
              </a:spcBef>
            </a:pPr>
            <a:r>
              <a:rPr lang="en-US" sz="6221" b="1">
                <a:solidFill>
                  <a:srgbClr val="F0F7FE"/>
                </a:solidFill>
                <a:latin typeface="Roboto Slab Bold"/>
                <a:ea typeface="Roboto Slab Bold"/>
                <a:cs typeface="Roboto Slab Bold"/>
                <a:sym typeface="Roboto Slab Bold"/>
              </a:rPr>
              <a:t>Multi-thread</a:t>
            </a:r>
          </a:p>
        </p:txBody>
      </p:sp>
      <p:sp>
        <p:nvSpPr>
          <p:cNvPr id="8" name="TextBox 8"/>
          <p:cNvSpPr txBox="1"/>
          <p:nvPr/>
        </p:nvSpPr>
        <p:spPr>
          <a:xfrm>
            <a:off x="402536" y="2267039"/>
            <a:ext cx="15539911" cy="6732612"/>
          </a:xfrm>
          <a:prstGeom prst="rect">
            <a:avLst/>
          </a:prstGeom>
        </p:spPr>
        <p:txBody>
          <a:bodyPr lIns="0" tIns="0" rIns="0" bIns="0" rtlCol="0" anchor="t">
            <a:spAutoFit/>
          </a:bodyPr>
          <a:lstStyle/>
          <a:p>
            <a:pPr algn="just">
              <a:lnSpc>
                <a:spcPts val="2496"/>
              </a:lnSpc>
            </a:pPr>
            <a:r>
              <a:rPr lang="en-US" sz="2400" b="1" dirty="0" err="1">
                <a:solidFill>
                  <a:srgbClr val="000000"/>
                </a:solidFill>
                <a:latin typeface="Roboto Slab Bold"/>
                <a:ea typeface="Roboto Slab Bold"/>
                <a:cs typeface="Roboto Slab Bold"/>
                <a:sym typeface="Roboto Slab Bold"/>
              </a:rPr>
              <a:t>Thách</a:t>
            </a:r>
            <a:r>
              <a:rPr lang="en-US" sz="2400" b="1" dirty="0">
                <a:solidFill>
                  <a:srgbClr val="000000"/>
                </a:solidFill>
                <a:latin typeface="Roboto Slab Bold"/>
                <a:ea typeface="Roboto Slab Bold"/>
                <a:cs typeface="Roboto Slab Bold"/>
                <a:sym typeface="Roboto Slab Bold"/>
              </a:rPr>
              <a:t> </a:t>
            </a:r>
            <a:r>
              <a:rPr lang="en-US" sz="2400" b="1" dirty="0" err="1">
                <a:solidFill>
                  <a:srgbClr val="000000"/>
                </a:solidFill>
                <a:latin typeface="Roboto Slab Bold"/>
                <a:ea typeface="Roboto Slab Bold"/>
                <a:cs typeface="Roboto Slab Bold"/>
                <a:sym typeface="Roboto Slab Bold"/>
              </a:rPr>
              <a:t>thức</a:t>
            </a:r>
            <a:r>
              <a:rPr lang="en-US" sz="2400" b="1" dirty="0">
                <a:solidFill>
                  <a:srgbClr val="000000"/>
                </a:solidFill>
                <a:latin typeface="Roboto Slab Bold"/>
                <a:ea typeface="Roboto Slab Bold"/>
                <a:cs typeface="Roboto Slab Bold"/>
                <a:sym typeface="Roboto Slab Bold"/>
              </a:rPr>
              <a:t>: </a:t>
            </a:r>
            <a:r>
              <a:rPr lang="en-US" sz="2400" dirty="0">
                <a:solidFill>
                  <a:srgbClr val="000000"/>
                </a:solidFill>
                <a:latin typeface="Roboto Slab"/>
                <a:ea typeface="Roboto Slab"/>
                <a:cs typeface="Roboto Slab"/>
                <a:sym typeface="Roboto Slab"/>
              </a:rPr>
              <a:t>Thread </a:t>
            </a:r>
            <a:r>
              <a:rPr lang="en-US" sz="2400" dirty="0" err="1">
                <a:solidFill>
                  <a:srgbClr val="000000"/>
                </a:solidFill>
                <a:latin typeface="Roboto Slab"/>
                <a:ea typeface="Roboto Slab"/>
                <a:cs typeface="Roboto Slab"/>
                <a:sym typeface="Roboto Slab"/>
              </a:rPr>
              <a:t>không</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được</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cô</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lập</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như</a:t>
            </a:r>
            <a:r>
              <a:rPr lang="en-US" sz="2400" dirty="0">
                <a:solidFill>
                  <a:srgbClr val="000000"/>
                </a:solidFill>
                <a:latin typeface="Roboto Slab"/>
                <a:ea typeface="Roboto Slab"/>
                <a:cs typeface="Roboto Slab"/>
                <a:sym typeface="Roboto Slab"/>
              </a:rPr>
              <a:t> process, </a:t>
            </a:r>
            <a:r>
              <a:rPr lang="en-US" sz="2400" dirty="0" err="1">
                <a:solidFill>
                  <a:srgbClr val="000000"/>
                </a:solidFill>
                <a:latin typeface="Roboto Slab"/>
                <a:ea typeface="Roboto Slab"/>
                <a:cs typeface="Roboto Slab"/>
                <a:sym typeface="Roboto Slab"/>
              </a:rPr>
              <a:t>nên</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lập</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trình</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viên</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phải</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tự</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bảo</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vệ</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dữ</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liệu</a:t>
            </a:r>
            <a:r>
              <a:rPr lang="en-US" sz="2400" dirty="0">
                <a:solidFill>
                  <a:srgbClr val="000000"/>
                </a:solidFill>
                <a:latin typeface="Roboto Slab"/>
                <a:ea typeface="Roboto Slab"/>
                <a:cs typeface="Roboto Slab"/>
                <a:sym typeface="Roboto Slab"/>
              </a:rPr>
              <a:t> chia </a:t>
            </a:r>
            <a:r>
              <a:rPr lang="en-US" sz="2400" dirty="0" err="1">
                <a:solidFill>
                  <a:srgbClr val="000000"/>
                </a:solidFill>
                <a:latin typeface="Roboto Slab"/>
                <a:ea typeface="Roboto Slab"/>
                <a:cs typeface="Roboto Slab"/>
                <a:sym typeface="Roboto Slab"/>
              </a:rPr>
              <a:t>sẻ</a:t>
            </a:r>
            <a:r>
              <a:rPr lang="en-US" sz="2400" dirty="0">
                <a:solidFill>
                  <a:srgbClr val="000000"/>
                </a:solidFill>
                <a:latin typeface="Roboto Slab"/>
                <a:ea typeface="Roboto Slab"/>
                <a:cs typeface="Roboto Slab"/>
                <a:sym typeface="Roboto Slab"/>
              </a:rPr>
              <a:t> </a:t>
            </a:r>
            <a:r>
              <a:rPr lang="en-US" sz="2400" dirty="0" err="1" smtClean="0">
                <a:solidFill>
                  <a:srgbClr val="000000"/>
                </a:solidFill>
                <a:latin typeface="Roboto Slab"/>
                <a:ea typeface="Roboto Slab"/>
                <a:cs typeface="Roboto Slab"/>
                <a:sym typeface="Roboto Slab"/>
              </a:rPr>
              <a:t>để</a:t>
            </a:r>
            <a:r>
              <a:rPr lang="en-US" sz="2400" dirty="0" smtClean="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tránh</a:t>
            </a:r>
            <a:r>
              <a:rPr lang="en-US" sz="2400" dirty="0">
                <a:solidFill>
                  <a:srgbClr val="000000"/>
                </a:solidFill>
                <a:latin typeface="Roboto Slab"/>
                <a:ea typeface="Roboto Slab"/>
                <a:cs typeface="Roboto Slab"/>
                <a:sym typeface="Roboto Slab"/>
              </a:rPr>
              <a:t> race condition, deadlock, </a:t>
            </a:r>
            <a:r>
              <a:rPr lang="en-US" sz="2400" dirty="0" err="1">
                <a:solidFill>
                  <a:srgbClr val="000000"/>
                </a:solidFill>
                <a:latin typeface="Roboto Slab"/>
                <a:ea typeface="Roboto Slab"/>
                <a:cs typeface="Roboto Slab"/>
                <a:sym typeface="Roboto Slab"/>
              </a:rPr>
              <a:t>cần</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thiết</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kế</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đơn</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giản</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rõ</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ràng</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để</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giảm</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thiểu</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lỗi</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đồng</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thời</a:t>
            </a:r>
            <a:r>
              <a:rPr lang="en-US" sz="2400" dirty="0">
                <a:solidFill>
                  <a:srgbClr val="000000"/>
                </a:solidFill>
                <a:latin typeface="Roboto Slab"/>
                <a:ea typeface="Roboto Slab"/>
                <a:cs typeface="Roboto Slab"/>
                <a:sym typeface="Roboto Slab"/>
              </a:rPr>
              <a:t>.</a:t>
            </a:r>
          </a:p>
          <a:p>
            <a:pPr algn="l">
              <a:lnSpc>
                <a:spcPts val="2496"/>
              </a:lnSpc>
              <a:spcBef>
                <a:spcPct val="0"/>
              </a:spcBef>
            </a:pPr>
            <a:endParaRPr lang="en-US" sz="2400" dirty="0">
              <a:solidFill>
                <a:srgbClr val="000000"/>
              </a:solidFill>
              <a:latin typeface="Roboto Slab"/>
              <a:ea typeface="Roboto Slab"/>
              <a:cs typeface="Roboto Slab"/>
              <a:sym typeface="Roboto Slab"/>
            </a:endParaRPr>
          </a:p>
          <a:p>
            <a:pPr marL="518160" lvl="1" indent="-259080" algn="just">
              <a:lnSpc>
                <a:spcPts val="2496"/>
              </a:lnSpc>
              <a:spcBef>
                <a:spcPct val="0"/>
              </a:spcBef>
              <a:buFont typeface="Arial"/>
              <a:buChar char="•"/>
            </a:pPr>
            <a:r>
              <a:rPr lang="en-US" sz="2400" dirty="0" err="1">
                <a:solidFill>
                  <a:srgbClr val="000000"/>
                </a:solidFill>
                <a:latin typeface="Roboto Slab"/>
                <a:ea typeface="Roboto Slab"/>
                <a:cs typeface="Roboto Slab"/>
                <a:sym typeface="Roboto Slab"/>
              </a:rPr>
              <a:t>Đồng</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bộ</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hóa</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tài</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nguyên</a:t>
            </a:r>
            <a:r>
              <a:rPr lang="en-US" sz="2400" dirty="0">
                <a:solidFill>
                  <a:srgbClr val="000000"/>
                </a:solidFill>
                <a:latin typeface="Roboto Slab"/>
                <a:ea typeface="Roboto Slab"/>
                <a:cs typeface="Roboto Slab"/>
                <a:sym typeface="Roboto Slab"/>
              </a:rPr>
              <a:t> chia </a:t>
            </a:r>
            <a:r>
              <a:rPr lang="en-US" sz="2400" dirty="0" err="1">
                <a:solidFill>
                  <a:srgbClr val="000000"/>
                </a:solidFill>
                <a:latin typeface="Roboto Slab"/>
                <a:ea typeface="Roboto Slab"/>
                <a:cs typeface="Roboto Slab"/>
                <a:sym typeface="Roboto Slab"/>
              </a:rPr>
              <a:t>sẻ</a:t>
            </a:r>
            <a:endParaRPr lang="en-US" sz="2400" dirty="0">
              <a:solidFill>
                <a:srgbClr val="000000"/>
              </a:solidFill>
              <a:latin typeface="Roboto Slab"/>
              <a:ea typeface="Roboto Slab"/>
              <a:cs typeface="Roboto Slab"/>
              <a:sym typeface="Roboto Slab"/>
            </a:endParaRPr>
          </a:p>
          <a:p>
            <a:pPr marL="1036320" lvl="2" indent="-345440" algn="just">
              <a:lnSpc>
                <a:spcPts val="2496"/>
              </a:lnSpc>
              <a:spcBef>
                <a:spcPct val="0"/>
              </a:spcBef>
              <a:buFont typeface="Arial"/>
              <a:buChar char="⚬"/>
            </a:pPr>
            <a:r>
              <a:rPr lang="en-US" sz="2400" dirty="0" err="1">
                <a:solidFill>
                  <a:srgbClr val="000000"/>
                </a:solidFill>
                <a:latin typeface="Roboto Slab"/>
                <a:ea typeface="Roboto Slab"/>
                <a:cs typeface="Roboto Slab"/>
                <a:sym typeface="Roboto Slab"/>
              </a:rPr>
              <a:t>Cần</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dùng</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mutex</a:t>
            </a:r>
            <a:r>
              <a:rPr lang="en-US" sz="2400" dirty="0">
                <a:solidFill>
                  <a:srgbClr val="000000"/>
                </a:solidFill>
                <a:latin typeface="Roboto Slab"/>
                <a:ea typeface="Roboto Slab"/>
                <a:cs typeface="Roboto Slab"/>
                <a:sym typeface="Roboto Slab"/>
              </a:rPr>
              <a:t>, semaphore, atomic, barrier… </a:t>
            </a:r>
            <a:r>
              <a:rPr lang="en-US" sz="2400" dirty="0" err="1">
                <a:solidFill>
                  <a:srgbClr val="000000"/>
                </a:solidFill>
                <a:latin typeface="Roboto Slab"/>
                <a:ea typeface="Roboto Slab"/>
                <a:cs typeface="Roboto Slab"/>
                <a:sym typeface="Roboto Slab"/>
              </a:rPr>
              <a:t>để</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tránh</a:t>
            </a:r>
            <a:r>
              <a:rPr lang="en-US" sz="2400" dirty="0">
                <a:solidFill>
                  <a:srgbClr val="000000"/>
                </a:solidFill>
                <a:latin typeface="Roboto Slab"/>
                <a:ea typeface="Roboto Slab"/>
                <a:cs typeface="Roboto Slab"/>
                <a:sym typeface="Roboto Slab"/>
              </a:rPr>
              <a:t> race condition, deadlock, </a:t>
            </a:r>
            <a:r>
              <a:rPr lang="en-US" sz="2400" dirty="0" err="1">
                <a:solidFill>
                  <a:srgbClr val="000000"/>
                </a:solidFill>
                <a:latin typeface="Roboto Slab"/>
                <a:ea typeface="Roboto Slab"/>
                <a:cs typeface="Roboto Slab"/>
                <a:sym typeface="Roboto Slab"/>
              </a:rPr>
              <a:t>livelock</a:t>
            </a:r>
            <a:r>
              <a:rPr lang="en-US" sz="2400" dirty="0">
                <a:solidFill>
                  <a:srgbClr val="000000"/>
                </a:solidFill>
                <a:latin typeface="Roboto Slab"/>
                <a:ea typeface="Roboto Slab"/>
                <a:cs typeface="Roboto Slab"/>
                <a:sym typeface="Roboto Slab"/>
              </a:rPr>
              <a:t>.</a:t>
            </a:r>
          </a:p>
          <a:p>
            <a:pPr marL="518160" lvl="1" indent="-259080" algn="just">
              <a:lnSpc>
                <a:spcPts val="2496"/>
              </a:lnSpc>
              <a:spcBef>
                <a:spcPct val="0"/>
              </a:spcBef>
              <a:buFont typeface="Arial"/>
              <a:buChar char="•"/>
            </a:pPr>
            <a:r>
              <a:rPr lang="en-US" sz="2400" dirty="0" err="1">
                <a:solidFill>
                  <a:srgbClr val="000000"/>
                </a:solidFill>
                <a:latin typeface="Roboto Slab"/>
                <a:ea typeface="Roboto Slab"/>
                <a:cs typeface="Roboto Slab"/>
                <a:sym typeface="Roboto Slab"/>
              </a:rPr>
              <a:t>Thiết</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kế</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tránh</a:t>
            </a:r>
            <a:r>
              <a:rPr lang="en-US" sz="2400" dirty="0">
                <a:solidFill>
                  <a:srgbClr val="000000"/>
                </a:solidFill>
                <a:latin typeface="Roboto Slab"/>
                <a:ea typeface="Roboto Slab"/>
                <a:cs typeface="Roboto Slab"/>
                <a:sym typeface="Roboto Slab"/>
              </a:rPr>
              <a:t> contention</a:t>
            </a:r>
          </a:p>
          <a:p>
            <a:pPr marL="1036320" lvl="2" indent="-345440" algn="just">
              <a:lnSpc>
                <a:spcPts val="2496"/>
              </a:lnSpc>
              <a:spcBef>
                <a:spcPct val="0"/>
              </a:spcBef>
              <a:buFont typeface="Arial"/>
              <a:buChar char="⚬"/>
            </a:pPr>
            <a:r>
              <a:rPr lang="en-US" sz="2400" dirty="0">
                <a:solidFill>
                  <a:srgbClr val="000000"/>
                </a:solidFill>
                <a:latin typeface="Roboto Slab"/>
                <a:ea typeface="Roboto Slab"/>
                <a:cs typeface="Roboto Slab"/>
                <a:sym typeface="Roboto Slab"/>
              </a:rPr>
              <a:t>False sharing </a:t>
            </a:r>
            <a:r>
              <a:rPr lang="en-US" sz="2400" dirty="0" err="1">
                <a:solidFill>
                  <a:srgbClr val="000000"/>
                </a:solidFill>
                <a:latin typeface="Roboto Slab"/>
                <a:ea typeface="Roboto Slab"/>
                <a:cs typeface="Roboto Slab"/>
                <a:sym typeface="Roboto Slab"/>
              </a:rPr>
              <a:t>trên</a:t>
            </a:r>
            <a:r>
              <a:rPr lang="en-US" sz="2400" dirty="0">
                <a:solidFill>
                  <a:srgbClr val="000000"/>
                </a:solidFill>
                <a:latin typeface="Roboto Slab"/>
                <a:ea typeface="Roboto Slab"/>
                <a:cs typeface="Roboto Slab"/>
                <a:sym typeface="Roboto Slab"/>
              </a:rPr>
              <a:t> cache lines, lock contention </a:t>
            </a:r>
            <a:r>
              <a:rPr lang="en-US" sz="2400" dirty="0" err="1">
                <a:solidFill>
                  <a:srgbClr val="000000"/>
                </a:solidFill>
                <a:latin typeface="Roboto Slab"/>
                <a:ea typeface="Roboto Slab"/>
                <a:cs typeface="Roboto Slab"/>
                <a:sym typeface="Roboto Slab"/>
              </a:rPr>
              <a:t>làm</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giảm</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hiệu</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năng</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đòi</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hỏi</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phân</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vùng</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dữ</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liệu</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dùng</a:t>
            </a:r>
            <a:r>
              <a:rPr lang="en-US" sz="2400" dirty="0">
                <a:solidFill>
                  <a:srgbClr val="000000"/>
                </a:solidFill>
                <a:latin typeface="Roboto Slab"/>
                <a:ea typeface="Roboto Slab"/>
                <a:cs typeface="Roboto Slab"/>
                <a:sym typeface="Roboto Slab"/>
              </a:rPr>
              <a:t> lock‑free structures.</a:t>
            </a:r>
          </a:p>
          <a:p>
            <a:pPr marL="518160" lvl="1" indent="-259080" algn="just">
              <a:lnSpc>
                <a:spcPts val="2496"/>
              </a:lnSpc>
              <a:spcBef>
                <a:spcPct val="0"/>
              </a:spcBef>
              <a:buFont typeface="Arial"/>
              <a:buChar char="•"/>
            </a:pPr>
            <a:r>
              <a:rPr lang="en-US" sz="2400" dirty="0" err="1">
                <a:solidFill>
                  <a:srgbClr val="000000"/>
                </a:solidFill>
                <a:latin typeface="Roboto Slab"/>
                <a:ea typeface="Roboto Slab"/>
                <a:cs typeface="Roboto Slab"/>
                <a:sym typeface="Roboto Slab"/>
              </a:rPr>
              <a:t>Quản</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lý</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số</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lượng</a:t>
            </a:r>
            <a:r>
              <a:rPr lang="en-US" sz="2400" dirty="0">
                <a:solidFill>
                  <a:srgbClr val="000000"/>
                </a:solidFill>
                <a:latin typeface="Roboto Slab"/>
                <a:ea typeface="Roboto Slab"/>
                <a:cs typeface="Roboto Slab"/>
                <a:sym typeface="Roboto Slab"/>
              </a:rPr>
              <a:t> thread</a:t>
            </a:r>
          </a:p>
          <a:p>
            <a:pPr marL="1036320" lvl="2" indent="-345440" algn="just">
              <a:lnSpc>
                <a:spcPts val="2496"/>
              </a:lnSpc>
              <a:spcBef>
                <a:spcPct val="0"/>
              </a:spcBef>
              <a:buFont typeface="Arial"/>
              <a:buChar char="⚬"/>
            </a:pPr>
            <a:r>
              <a:rPr lang="en-US" sz="2400" dirty="0">
                <a:solidFill>
                  <a:srgbClr val="000000"/>
                </a:solidFill>
                <a:latin typeface="Roboto Slab"/>
                <a:ea typeface="Roboto Slab"/>
                <a:cs typeface="Roboto Slab"/>
                <a:sym typeface="Roboto Slab"/>
              </a:rPr>
              <a:t>Over‑threading (</a:t>
            </a:r>
            <a:r>
              <a:rPr lang="en-US" sz="2400" dirty="0" err="1">
                <a:solidFill>
                  <a:srgbClr val="000000"/>
                </a:solidFill>
                <a:latin typeface="Roboto Slab"/>
                <a:ea typeface="Roboto Slab"/>
                <a:cs typeface="Roboto Slab"/>
                <a:sym typeface="Roboto Slab"/>
              </a:rPr>
              <a:t>tạo</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quá</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nhiều</a:t>
            </a:r>
            <a:r>
              <a:rPr lang="en-US" sz="2400" dirty="0">
                <a:solidFill>
                  <a:srgbClr val="000000"/>
                </a:solidFill>
                <a:latin typeface="Roboto Slab"/>
                <a:ea typeface="Roboto Slab"/>
                <a:cs typeface="Roboto Slab"/>
                <a:sym typeface="Roboto Slab"/>
              </a:rPr>
              <a:t> thread) </a:t>
            </a:r>
            <a:r>
              <a:rPr lang="en-US" sz="2400" dirty="0" err="1">
                <a:solidFill>
                  <a:srgbClr val="000000"/>
                </a:solidFill>
                <a:latin typeface="Roboto Slab"/>
                <a:ea typeface="Roboto Slab"/>
                <a:cs typeface="Roboto Slab"/>
                <a:sym typeface="Roboto Slab"/>
              </a:rPr>
              <a:t>gây</a:t>
            </a:r>
            <a:r>
              <a:rPr lang="en-US" sz="2400" dirty="0">
                <a:solidFill>
                  <a:srgbClr val="000000"/>
                </a:solidFill>
                <a:latin typeface="Roboto Slab"/>
                <a:ea typeface="Roboto Slab"/>
                <a:cs typeface="Roboto Slab"/>
                <a:sym typeface="Roboto Slab"/>
              </a:rPr>
              <a:t> overhead scheduling </a:t>
            </a:r>
            <a:r>
              <a:rPr lang="en-US" sz="2400" dirty="0" err="1">
                <a:solidFill>
                  <a:srgbClr val="000000"/>
                </a:solidFill>
                <a:latin typeface="Roboto Slab"/>
                <a:ea typeface="Roboto Slab"/>
                <a:cs typeface="Roboto Slab"/>
                <a:sym typeface="Roboto Slab"/>
              </a:rPr>
              <a:t>lớn</a:t>
            </a:r>
            <a:r>
              <a:rPr lang="en-US" sz="2400" dirty="0">
                <a:solidFill>
                  <a:srgbClr val="000000"/>
                </a:solidFill>
                <a:latin typeface="Roboto Slab"/>
                <a:ea typeface="Roboto Slab"/>
                <a:cs typeface="Roboto Slab"/>
                <a:sym typeface="Roboto Slab"/>
              </a:rPr>
              <a:t>, context‑switch </a:t>
            </a:r>
            <a:r>
              <a:rPr lang="en-US" sz="2400" dirty="0" err="1">
                <a:solidFill>
                  <a:srgbClr val="000000"/>
                </a:solidFill>
                <a:latin typeface="Roboto Slab"/>
                <a:ea typeface="Roboto Slab"/>
                <a:cs typeface="Roboto Slab"/>
                <a:sym typeface="Roboto Slab"/>
              </a:rPr>
              <a:t>dày</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đặc</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giảm</a:t>
            </a:r>
            <a:r>
              <a:rPr lang="en-US" sz="2400" dirty="0">
                <a:solidFill>
                  <a:srgbClr val="000000"/>
                </a:solidFill>
                <a:latin typeface="Roboto Slab"/>
                <a:ea typeface="Roboto Slab"/>
                <a:cs typeface="Roboto Slab"/>
                <a:sym typeface="Roboto Slab"/>
              </a:rPr>
              <a:t> throughput.</a:t>
            </a:r>
          </a:p>
          <a:p>
            <a:pPr marL="518160" lvl="1" indent="-259080" algn="just">
              <a:lnSpc>
                <a:spcPts val="2496"/>
              </a:lnSpc>
              <a:spcBef>
                <a:spcPct val="0"/>
              </a:spcBef>
              <a:buFont typeface="Arial"/>
              <a:buChar char="•"/>
            </a:pPr>
            <a:r>
              <a:rPr lang="en-US" sz="2400" dirty="0">
                <a:solidFill>
                  <a:srgbClr val="000000"/>
                </a:solidFill>
                <a:latin typeface="Roboto Slab"/>
                <a:ea typeface="Roboto Slab"/>
                <a:cs typeface="Roboto Slab"/>
                <a:sym typeface="Roboto Slab"/>
              </a:rPr>
              <a:t>Debug </a:t>
            </a:r>
            <a:r>
              <a:rPr lang="en-US" sz="2400" dirty="0" err="1">
                <a:solidFill>
                  <a:srgbClr val="000000"/>
                </a:solidFill>
                <a:latin typeface="Roboto Slab"/>
                <a:ea typeface="Roboto Slab"/>
                <a:cs typeface="Roboto Slab"/>
                <a:sym typeface="Roboto Slab"/>
              </a:rPr>
              <a:t>và</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kiểm</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thử</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phức</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tạp</a:t>
            </a:r>
            <a:endParaRPr lang="en-US" sz="2400" dirty="0">
              <a:solidFill>
                <a:srgbClr val="000000"/>
              </a:solidFill>
              <a:latin typeface="Roboto Slab"/>
              <a:ea typeface="Roboto Slab"/>
              <a:cs typeface="Roboto Slab"/>
              <a:sym typeface="Roboto Slab"/>
            </a:endParaRPr>
          </a:p>
          <a:p>
            <a:pPr marL="1036320" lvl="2" indent="-345440" algn="just">
              <a:lnSpc>
                <a:spcPts val="2496"/>
              </a:lnSpc>
              <a:spcBef>
                <a:spcPct val="0"/>
              </a:spcBef>
              <a:buFont typeface="Arial"/>
              <a:buChar char="⚬"/>
            </a:pPr>
            <a:r>
              <a:rPr lang="en-US" sz="2400" dirty="0" err="1">
                <a:solidFill>
                  <a:srgbClr val="000000"/>
                </a:solidFill>
                <a:latin typeface="Roboto Slab"/>
                <a:ea typeface="Roboto Slab"/>
                <a:cs typeface="Roboto Slab"/>
                <a:sym typeface="Roboto Slab"/>
              </a:rPr>
              <a:t>Lỗi</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đa</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luồng</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thường</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không</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tái</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hiện</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ổn</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định</a:t>
            </a:r>
            <a:r>
              <a:rPr lang="en-US" sz="2400" dirty="0">
                <a:solidFill>
                  <a:srgbClr val="000000"/>
                </a:solidFill>
                <a:latin typeface="Roboto Slab"/>
                <a:ea typeface="Roboto Slab"/>
                <a:cs typeface="Roboto Slab"/>
                <a:sym typeface="Roboto Slab"/>
              </a:rPr>
              <a:t> (Heisenbug), </a:t>
            </a:r>
            <a:r>
              <a:rPr lang="en-US" sz="2400" dirty="0" err="1">
                <a:solidFill>
                  <a:srgbClr val="000000"/>
                </a:solidFill>
                <a:latin typeface="Roboto Slab"/>
                <a:ea typeface="Roboto Slab"/>
                <a:cs typeface="Roboto Slab"/>
                <a:sym typeface="Roboto Slab"/>
              </a:rPr>
              <a:t>công</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cụ</a:t>
            </a:r>
            <a:r>
              <a:rPr lang="en-US" sz="2400" dirty="0">
                <a:solidFill>
                  <a:srgbClr val="000000"/>
                </a:solidFill>
                <a:latin typeface="Roboto Slab"/>
                <a:ea typeface="Roboto Slab"/>
                <a:cs typeface="Roboto Slab"/>
                <a:sym typeface="Roboto Slab"/>
              </a:rPr>
              <a:t> profiling </a:t>
            </a:r>
            <a:r>
              <a:rPr lang="en-US" sz="2400" dirty="0" err="1">
                <a:solidFill>
                  <a:srgbClr val="000000"/>
                </a:solidFill>
                <a:latin typeface="Roboto Slab"/>
                <a:ea typeface="Roboto Slab"/>
                <a:cs typeface="Roboto Slab"/>
                <a:sym typeface="Roboto Slab"/>
              </a:rPr>
              <a:t>phải</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hỗ</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trợ</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theo</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dõi</a:t>
            </a:r>
            <a:r>
              <a:rPr lang="en-US" sz="2400" dirty="0">
                <a:solidFill>
                  <a:srgbClr val="000000"/>
                </a:solidFill>
                <a:latin typeface="Roboto Slab"/>
                <a:ea typeface="Roboto Slab"/>
                <a:cs typeface="Roboto Slab"/>
                <a:sym typeface="Roboto Slab"/>
              </a:rPr>
              <a:t> race, deadlock.</a:t>
            </a:r>
          </a:p>
          <a:p>
            <a:pPr marL="518160" lvl="1" indent="-259080" algn="just">
              <a:lnSpc>
                <a:spcPts val="2496"/>
              </a:lnSpc>
              <a:spcBef>
                <a:spcPct val="0"/>
              </a:spcBef>
              <a:buFont typeface="Arial"/>
              <a:buChar char="•"/>
            </a:pPr>
            <a:r>
              <a:rPr lang="en-US" sz="2400" dirty="0">
                <a:solidFill>
                  <a:srgbClr val="000000"/>
                </a:solidFill>
                <a:latin typeface="Roboto Slab"/>
                <a:ea typeface="Roboto Slab"/>
                <a:cs typeface="Roboto Slab"/>
                <a:sym typeface="Roboto Slab"/>
              </a:rPr>
              <a:t>Affinity </a:t>
            </a:r>
            <a:r>
              <a:rPr lang="en-US" sz="2400" dirty="0" err="1">
                <a:solidFill>
                  <a:srgbClr val="000000"/>
                </a:solidFill>
                <a:latin typeface="Roboto Slab"/>
                <a:ea typeface="Roboto Slab"/>
                <a:cs typeface="Roboto Slab"/>
                <a:sym typeface="Roboto Slab"/>
              </a:rPr>
              <a:t>và</a:t>
            </a:r>
            <a:r>
              <a:rPr lang="en-US" sz="2400" dirty="0">
                <a:solidFill>
                  <a:srgbClr val="000000"/>
                </a:solidFill>
                <a:latin typeface="Roboto Slab"/>
                <a:ea typeface="Roboto Slab"/>
                <a:cs typeface="Roboto Slab"/>
                <a:sym typeface="Roboto Slab"/>
              </a:rPr>
              <a:t> pinning</a:t>
            </a:r>
          </a:p>
          <a:p>
            <a:pPr marL="1036320" lvl="2" indent="-345440" algn="just">
              <a:lnSpc>
                <a:spcPts val="2496"/>
              </a:lnSpc>
              <a:spcBef>
                <a:spcPct val="0"/>
              </a:spcBef>
              <a:buFont typeface="Arial"/>
              <a:buChar char="⚬"/>
            </a:pPr>
            <a:r>
              <a:rPr lang="en-US" sz="2400" dirty="0" err="1">
                <a:solidFill>
                  <a:srgbClr val="000000"/>
                </a:solidFill>
                <a:latin typeface="Roboto Slab"/>
                <a:ea typeface="Roboto Slab"/>
                <a:cs typeface="Roboto Slab"/>
                <a:sym typeface="Roboto Slab"/>
              </a:rPr>
              <a:t>Cần</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cân</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nhắc</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gán</a:t>
            </a:r>
            <a:r>
              <a:rPr lang="en-US" sz="2400" dirty="0">
                <a:solidFill>
                  <a:srgbClr val="000000"/>
                </a:solidFill>
                <a:latin typeface="Roboto Slab"/>
                <a:ea typeface="Roboto Slab"/>
                <a:cs typeface="Roboto Slab"/>
                <a:sym typeface="Roboto Slab"/>
              </a:rPr>
              <a:t> thread </a:t>
            </a:r>
            <a:r>
              <a:rPr lang="en-US" sz="2400" dirty="0" err="1">
                <a:solidFill>
                  <a:srgbClr val="000000"/>
                </a:solidFill>
                <a:latin typeface="Roboto Slab"/>
                <a:ea typeface="Roboto Slab"/>
                <a:cs typeface="Roboto Slab"/>
                <a:sym typeface="Roboto Slab"/>
              </a:rPr>
              <a:t>vào</a:t>
            </a:r>
            <a:r>
              <a:rPr lang="en-US" sz="2400" dirty="0">
                <a:solidFill>
                  <a:srgbClr val="000000"/>
                </a:solidFill>
                <a:latin typeface="Roboto Slab"/>
                <a:ea typeface="Roboto Slab"/>
                <a:cs typeface="Roboto Slab"/>
                <a:sym typeface="Roboto Slab"/>
              </a:rPr>
              <a:t> core (CPU affinity) </a:t>
            </a:r>
            <a:r>
              <a:rPr lang="en-US" sz="2400" dirty="0" err="1">
                <a:solidFill>
                  <a:srgbClr val="000000"/>
                </a:solidFill>
                <a:latin typeface="Roboto Slab"/>
                <a:ea typeface="Roboto Slab"/>
                <a:cs typeface="Roboto Slab"/>
                <a:sym typeface="Roboto Slab"/>
              </a:rPr>
              <a:t>để</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giảm</a:t>
            </a:r>
            <a:r>
              <a:rPr lang="en-US" sz="2400" dirty="0">
                <a:solidFill>
                  <a:srgbClr val="000000"/>
                </a:solidFill>
                <a:latin typeface="Roboto Slab"/>
                <a:ea typeface="Roboto Slab"/>
                <a:cs typeface="Roboto Slab"/>
                <a:sym typeface="Roboto Slab"/>
              </a:rPr>
              <a:t> cache miss, </a:t>
            </a:r>
            <a:r>
              <a:rPr lang="en-US" sz="2400" dirty="0" err="1">
                <a:solidFill>
                  <a:srgbClr val="000000"/>
                </a:solidFill>
                <a:latin typeface="Roboto Slab"/>
                <a:ea typeface="Roboto Slab"/>
                <a:cs typeface="Roboto Slab"/>
                <a:sym typeface="Roboto Slab"/>
              </a:rPr>
              <a:t>nhưng</a:t>
            </a:r>
            <a:r>
              <a:rPr lang="en-US" sz="2400" dirty="0">
                <a:solidFill>
                  <a:srgbClr val="000000"/>
                </a:solidFill>
                <a:latin typeface="Roboto Slab"/>
                <a:ea typeface="Roboto Slab"/>
                <a:cs typeface="Roboto Slab"/>
                <a:sym typeface="Roboto Slab"/>
              </a:rPr>
              <a:t> pinning </a:t>
            </a:r>
            <a:r>
              <a:rPr lang="en-US" sz="2400" dirty="0" err="1">
                <a:solidFill>
                  <a:srgbClr val="000000"/>
                </a:solidFill>
                <a:latin typeface="Roboto Slab"/>
                <a:ea typeface="Roboto Slab"/>
                <a:cs typeface="Roboto Slab"/>
                <a:sym typeface="Roboto Slab"/>
              </a:rPr>
              <a:t>quá</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cứng</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ngắc</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có</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thể</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kìm</a:t>
            </a:r>
            <a:r>
              <a:rPr lang="en-US" sz="2400" dirty="0">
                <a:solidFill>
                  <a:srgbClr val="000000"/>
                </a:solidFill>
                <a:latin typeface="Roboto Slab"/>
                <a:ea typeface="Roboto Slab"/>
                <a:cs typeface="Roboto Slab"/>
                <a:sym typeface="Roboto Slab"/>
              </a:rPr>
              <a:t> </a:t>
            </a:r>
            <a:r>
              <a:rPr lang="en-US" sz="2400" dirty="0" err="1">
                <a:solidFill>
                  <a:srgbClr val="000000"/>
                </a:solidFill>
                <a:latin typeface="Roboto Slab"/>
                <a:ea typeface="Roboto Slab"/>
                <a:cs typeface="Roboto Slab"/>
                <a:sym typeface="Roboto Slab"/>
              </a:rPr>
              <a:t>hãm</a:t>
            </a:r>
            <a:r>
              <a:rPr lang="en-US" sz="2400" dirty="0">
                <a:solidFill>
                  <a:srgbClr val="000000"/>
                </a:solidFill>
                <a:latin typeface="Roboto Slab"/>
                <a:ea typeface="Roboto Slab"/>
                <a:cs typeface="Roboto Slab"/>
                <a:sym typeface="Roboto Slab"/>
              </a:rPr>
              <a:t> scalability.</a:t>
            </a:r>
          </a:p>
          <a:p>
            <a:pPr marL="1036320" lvl="2" indent="-345440" algn="l">
              <a:lnSpc>
                <a:spcPts val="2496"/>
              </a:lnSpc>
              <a:spcBef>
                <a:spcPct val="0"/>
              </a:spcBef>
              <a:buFont typeface="Arial"/>
              <a:buChar char="⚬"/>
            </a:pPr>
            <a:endParaRPr lang="en-US" sz="2400" dirty="0">
              <a:solidFill>
                <a:srgbClr val="000000"/>
              </a:solidFill>
              <a:latin typeface="Roboto Slab"/>
              <a:ea typeface="Roboto Slab"/>
              <a:cs typeface="Roboto Slab"/>
              <a:sym typeface="Roboto Slab"/>
            </a:endParaRPr>
          </a:p>
          <a:p>
            <a:pPr algn="l">
              <a:lnSpc>
                <a:spcPts val="2496"/>
              </a:lnSpc>
              <a:spcBef>
                <a:spcPct val="0"/>
              </a:spcBef>
            </a:pPr>
            <a:endParaRPr lang="en-US" sz="2400" dirty="0">
              <a:solidFill>
                <a:srgbClr val="000000"/>
              </a:solidFill>
              <a:latin typeface="Roboto Slab"/>
              <a:ea typeface="Roboto Slab"/>
              <a:cs typeface="Roboto Slab"/>
              <a:sym typeface="Roboto Slab"/>
            </a:endParaRPr>
          </a:p>
          <a:p>
            <a:pPr algn="l">
              <a:lnSpc>
                <a:spcPts val="2496"/>
              </a:lnSpc>
              <a:spcBef>
                <a:spcPct val="0"/>
              </a:spcBef>
            </a:pPr>
            <a:endParaRPr lang="en-US" sz="2400" dirty="0">
              <a:solidFill>
                <a:srgbClr val="000000"/>
              </a:solidFill>
              <a:latin typeface="Roboto Slab"/>
              <a:ea typeface="Roboto Slab"/>
              <a:cs typeface="Roboto Slab"/>
              <a:sym typeface="Roboto Slab"/>
            </a:endParaRPr>
          </a:p>
          <a:p>
            <a:pPr algn="l">
              <a:lnSpc>
                <a:spcPts val="2496"/>
              </a:lnSpc>
              <a:spcBef>
                <a:spcPct val="0"/>
              </a:spcBef>
            </a:pPr>
            <a:endParaRPr lang="en-US" sz="2400" dirty="0">
              <a:solidFill>
                <a:srgbClr val="000000"/>
              </a:solidFill>
              <a:latin typeface="Roboto Slab"/>
              <a:ea typeface="Roboto Slab"/>
              <a:cs typeface="Roboto Slab"/>
              <a:sym typeface="Roboto Slab"/>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2697500" y="296286"/>
            <a:ext cx="21311029" cy="1464829"/>
            <a:chOff x="0" y="0"/>
            <a:chExt cx="5612781" cy="385799"/>
          </a:xfrm>
        </p:grpSpPr>
        <p:sp>
          <p:nvSpPr>
            <p:cNvPr id="4" name="Freeform 4"/>
            <p:cNvSpPr/>
            <p:nvPr/>
          </p:nvSpPr>
          <p:spPr>
            <a:xfrm>
              <a:off x="0" y="0"/>
              <a:ext cx="5612781" cy="385799"/>
            </a:xfrm>
            <a:custGeom>
              <a:avLst/>
              <a:gdLst/>
              <a:ahLst/>
              <a:cxnLst/>
              <a:rect l="l" t="t" r="r" b="b"/>
              <a:pathLst>
                <a:path w="5612781" h="385799">
                  <a:moveTo>
                    <a:pt x="0" y="0"/>
                  </a:moveTo>
                  <a:lnTo>
                    <a:pt x="5612781" y="0"/>
                  </a:lnTo>
                  <a:lnTo>
                    <a:pt x="5612781" y="385799"/>
                  </a:lnTo>
                  <a:lnTo>
                    <a:pt x="0" y="385799"/>
                  </a:lnTo>
                  <a:close/>
                </a:path>
              </a:pathLst>
            </a:custGeom>
            <a:solidFill>
              <a:srgbClr val="2B59C3">
                <a:alpha val="71765"/>
              </a:srgbClr>
            </a:solidFill>
          </p:spPr>
        </p:sp>
        <p:sp>
          <p:nvSpPr>
            <p:cNvPr id="5" name="TextBox 5"/>
            <p:cNvSpPr txBox="1"/>
            <p:nvPr/>
          </p:nvSpPr>
          <p:spPr>
            <a:xfrm>
              <a:off x="0" y="28575"/>
              <a:ext cx="5612781" cy="357224"/>
            </a:xfrm>
            <a:prstGeom prst="rect">
              <a:avLst/>
            </a:prstGeom>
          </p:spPr>
          <p:txBody>
            <a:bodyPr lIns="50800" tIns="50800" rIns="50800" bIns="50800" rtlCol="0" anchor="ctr"/>
            <a:lstStyle/>
            <a:p>
              <a:pPr algn="ctr">
                <a:lnSpc>
                  <a:spcPts val="2661"/>
                </a:lnSpc>
              </a:pPr>
              <a:endParaRPr/>
            </a:p>
          </p:txBody>
        </p:sp>
      </p:grpSp>
      <p:sp>
        <p:nvSpPr>
          <p:cNvPr id="6" name="TextBox 6"/>
          <p:cNvSpPr txBox="1"/>
          <p:nvPr/>
        </p:nvSpPr>
        <p:spPr>
          <a:xfrm>
            <a:off x="402536" y="783273"/>
            <a:ext cx="11302967" cy="548005"/>
          </a:xfrm>
          <a:prstGeom prst="rect">
            <a:avLst/>
          </a:prstGeom>
        </p:spPr>
        <p:txBody>
          <a:bodyPr lIns="0" tIns="0" rIns="0" bIns="0" rtlCol="0" anchor="t">
            <a:spAutoFit/>
          </a:bodyPr>
          <a:lstStyle/>
          <a:p>
            <a:pPr algn="l">
              <a:lnSpc>
                <a:spcPts val="4159"/>
              </a:lnSpc>
              <a:spcBef>
                <a:spcPct val="0"/>
              </a:spcBef>
            </a:pPr>
            <a:r>
              <a:rPr lang="en-US" sz="3999" b="1" dirty="0" smtClean="0">
                <a:solidFill>
                  <a:srgbClr val="F0F7FE"/>
                </a:solidFill>
                <a:latin typeface="Roboto Slab Bold"/>
                <a:ea typeface="Roboto Slab Bold"/>
                <a:cs typeface="Roboto Slab Bold"/>
                <a:sym typeface="Roboto Slab Bold"/>
              </a:rPr>
              <a:t>Thread</a:t>
            </a:r>
            <a:endParaRPr lang="en-US" sz="3999" b="1" dirty="0">
              <a:solidFill>
                <a:srgbClr val="F0F7FE"/>
              </a:solidFill>
              <a:latin typeface="Roboto Slab Bold"/>
              <a:ea typeface="Roboto Slab Bold"/>
              <a:cs typeface="Roboto Slab Bold"/>
              <a:sym typeface="Roboto Slab Bold"/>
            </a:endParaRPr>
          </a:p>
        </p:txBody>
      </p:sp>
      <p:sp>
        <p:nvSpPr>
          <p:cNvPr id="7" name="Freeform 7"/>
          <p:cNvSpPr/>
          <p:nvPr/>
        </p:nvSpPr>
        <p:spPr>
          <a:xfrm>
            <a:off x="16872140" y="1464854"/>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3">
              <a:alphaModFix amt="71000"/>
            </a:blip>
            <a:stretch>
              <a:fillRect/>
            </a:stretch>
          </a:blipFill>
        </p:spPr>
      </p:sp>
      <p:sp>
        <p:nvSpPr>
          <p:cNvPr id="8" name="TextBox 8"/>
          <p:cNvSpPr txBox="1"/>
          <p:nvPr/>
        </p:nvSpPr>
        <p:spPr>
          <a:xfrm>
            <a:off x="402536" y="2766910"/>
            <a:ext cx="16165246" cy="5561394"/>
          </a:xfrm>
          <a:prstGeom prst="rect">
            <a:avLst/>
          </a:prstGeom>
        </p:spPr>
        <p:txBody>
          <a:bodyPr lIns="0" tIns="0" rIns="0" bIns="0" rtlCol="0" anchor="t">
            <a:spAutoFit/>
          </a:bodyPr>
          <a:lstStyle/>
          <a:p>
            <a:pPr marL="518160" lvl="1" indent="-259080" algn="just">
              <a:lnSpc>
                <a:spcPts val="2879"/>
              </a:lnSpc>
              <a:buFont typeface="Arial"/>
              <a:buChar char="•"/>
            </a:pPr>
            <a:r>
              <a:rPr lang="en-US" sz="2400" dirty="0" err="1">
                <a:solidFill>
                  <a:srgbClr val="063050"/>
                </a:solidFill>
                <a:latin typeface="Roboto Slab"/>
                <a:ea typeface="Roboto Slab"/>
                <a:cs typeface="Roboto Slab"/>
                <a:sym typeface="Roboto Slab"/>
              </a:rPr>
              <a:t>Tránh</a:t>
            </a:r>
            <a:r>
              <a:rPr lang="en-US" sz="2400" dirty="0">
                <a:solidFill>
                  <a:srgbClr val="063050"/>
                </a:solidFill>
                <a:latin typeface="Roboto Slab"/>
                <a:ea typeface="Roboto Slab"/>
                <a:cs typeface="Roboto Slab"/>
                <a:sym typeface="Roboto Slab"/>
              </a:rPr>
              <a:t> block </a:t>
            </a:r>
            <a:r>
              <a:rPr lang="en-US" sz="2400" dirty="0" err="1">
                <a:solidFill>
                  <a:srgbClr val="063050"/>
                </a:solidFill>
                <a:latin typeface="Roboto Slab"/>
                <a:ea typeface="Roboto Slab"/>
                <a:cs typeface="Roboto Slab"/>
                <a:sym typeface="Roboto Slab"/>
              </a:rPr>
              <a:t>toàn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bộ</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ứng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dụng</a:t>
            </a:r>
            <a:endParaRPr lang="en-US" sz="2400" dirty="0">
              <a:solidFill>
                <a:srgbClr val="063050"/>
              </a:solidFill>
              <a:latin typeface="Roboto Slab"/>
              <a:ea typeface="Roboto Slab"/>
              <a:cs typeface="Roboto Slab"/>
              <a:sym typeface="Roboto Slab"/>
            </a:endParaRPr>
          </a:p>
          <a:p>
            <a:pPr marL="1036320" lvl="2" indent="-345440" algn="just">
              <a:lnSpc>
                <a:spcPts val="2879"/>
              </a:lnSpc>
              <a:buFont typeface="Arial"/>
              <a:buChar char="⚬"/>
            </a:pPr>
            <a:r>
              <a:rPr lang="en-US" sz="2400" dirty="0" err="1">
                <a:solidFill>
                  <a:srgbClr val="063050"/>
                </a:solidFill>
                <a:latin typeface="Roboto Slab"/>
                <a:ea typeface="Roboto Slab"/>
                <a:cs typeface="Roboto Slab"/>
                <a:sym typeface="Roboto Slab"/>
              </a:rPr>
              <a:t>Trong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tiến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trình</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đơn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luồng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bất</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kỳ</a:t>
            </a:r>
            <a:r>
              <a:rPr lang="en-US" sz="2400" dirty="0">
                <a:solidFill>
                  <a:srgbClr val="063050"/>
                </a:solidFill>
                <a:latin typeface="Roboto Slab"/>
                <a:ea typeface="Roboto Slab"/>
                <a:cs typeface="Roboto Slab"/>
                <a:sym typeface="Roboto Slab"/>
              </a:rPr>
              <a:t> </a:t>
            </a:r>
            <a:r>
              <a:rPr lang="en-US" sz="2400" dirty="0" smtClean="0">
                <a:solidFill>
                  <a:srgbClr val="063050"/>
                </a:solidFill>
                <a:latin typeface="Roboto Slab"/>
                <a:ea typeface="Roboto Slab"/>
                <a:cs typeface="Roboto Slab"/>
                <a:sym typeface="Roboto Slab"/>
              </a:rPr>
              <a:t>blocking </a:t>
            </a:r>
            <a:r>
              <a:rPr lang="en-US" sz="2400" dirty="0">
                <a:solidFill>
                  <a:srgbClr val="063050"/>
                </a:solidFill>
                <a:latin typeface="Roboto Slab"/>
                <a:ea typeface="Roboto Slab"/>
                <a:cs typeface="Roboto Slab"/>
                <a:sym typeface="Roboto Slab"/>
              </a:rPr>
              <a:t>system </a:t>
            </a:r>
            <a:r>
              <a:rPr lang="en-US" sz="2400" dirty="0" smtClean="0">
                <a:solidFill>
                  <a:srgbClr val="063050"/>
                </a:solidFill>
                <a:latin typeface="Roboto Slab"/>
                <a:ea typeface="Roboto Slab"/>
                <a:cs typeface="Roboto Slab"/>
                <a:sym typeface="Roboto Slab"/>
              </a:rPr>
              <a:t>call </a:t>
            </a:r>
            <a:r>
              <a:rPr lang="en-US" sz="2400" dirty="0" err="1" smtClean="0">
                <a:solidFill>
                  <a:srgbClr val="063050"/>
                </a:solidFill>
                <a:latin typeface="Roboto Slab"/>
                <a:ea typeface="Roboto Slab"/>
                <a:cs typeface="Roboto Slab"/>
                <a:sym typeface="Roboto Slab"/>
              </a:rPr>
              <a:t>nào</a:t>
            </a:r>
            <a:r>
              <a:rPr lang="en-US" sz="2400" dirty="0" smtClean="0">
                <a:solidFill>
                  <a:srgbClr val="063050"/>
                </a:solidFill>
                <a:latin typeface="Roboto Slab"/>
                <a:ea typeface="Roboto Slab"/>
                <a:cs typeface="Roboto Slab"/>
                <a:sym typeface="Roboto Slab"/>
              </a:rPr>
              <a:t>—</a:t>
            </a:r>
            <a:r>
              <a:rPr lang="en-US" sz="2400" dirty="0" err="1" smtClean="0">
                <a:solidFill>
                  <a:srgbClr val="063050"/>
                </a:solidFill>
                <a:latin typeface="Roboto Slab"/>
                <a:ea typeface="Roboto Slab"/>
                <a:cs typeface="Roboto Slab"/>
                <a:sym typeface="Roboto Slab"/>
              </a:rPr>
              <a:t>ví</a:t>
            </a:r>
            <a:r>
              <a:rPr lang="en-US" sz="2400" dirty="0" smtClean="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dụ</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đọc</a:t>
            </a:r>
            <a:r>
              <a:rPr lang="en-US" sz="2400" dirty="0">
                <a:solidFill>
                  <a:srgbClr val="063050"/>
                </a:solidFill>
                <a:latin typeface="Roboto Slab"/>
                <a:ea typeface="Roboto Slab"/>
                <a:cs typeface="Roboto Slab"/>
                <a:sym typeface="Roboto Slab"/>
              </a:rPr>
              <a:t> input </a:t>
            </a:r>
            <a:r>
              <a:rPr lang="en-US" sz="2400" dirty="0" err="1">
                <a:solidFill>
                  <a:srgbClr val="063050"/>
                </a:solidFill>
                <a:latin typeface="Roboto Slab"/>
                <a:ea typeface="Roboto Slab"/>
                <a:cs typeface="Roboto Slab"/>
                <a:sym typeface="Roboto Slab"/>
              </a:rPr>
              <a:t>hoặc</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ghi</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đĩa</a:t>
            </a:r>
            <a:r>
              <a:rPr lang="en-US" sz="2400" dirty="0">
                <a:solidFill>
                  <a:srgbClr val="063050"/>
                </a:solidFill>
                <a:latin typeface="Roboto Slab"/>
                <a:ea typeface="Roboto Slab"/>
                <a:cs typeface="Roboto Slab"/>
                <a:sym typeface="Roboto Slab"/>
              </a:rPr>
              <a:t>—</a:t>
            </a:r>
            <a:r>
              <a:rPr lang="en-US" sz="2400" dirty="0" err="1">
                <a:solidFill>
                  <a:srgbClr val="063050"/>
                </a:solidFill>
                <a:latin typeface="Roboto Slab"/>
                <a:ea typeface="Roboto Slab"/>
                <a:cs typeface="Roboto Slab"/>
                <a:sym typeface="Roboto Slab"/>
              </a:rPr>
              <a:t>đều</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làm</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tắc</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toàn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bộ</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tiến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trình</a:t>
            </a:r>
            <a:r>
              <a:rPr lang="en-US" sz="2400" dirty="0">
                <a:solidFill>
                  <a:srgbClr val="063050"/>
                </a:solidFill>
                <a:latin typeface="Roboto Slab"/>
                <a:ea typeface="Roboto Slab"/>
                <a:cs typeface="Roboto Slab"/>
                <a:sym typeface="Roboto Slab"/>
              </a:rPr>
              <a:t>.</a:t>
            </a:r>
          </a:p>
          <a:p>
            <a:pPr marL="1036320" lvl="2" indent="-345440" algn="just">
              <a:lnSpc>
                <a:spcPts val="2879"/>
              </a:lnSpc>
              <a:buFont typeface="Arial"/>
              <a:buChar char="⚬"/>
            </a:pPr>
            <a:r>
              <a:rPr lang="en-US" sz="2400" dirty="0" err="1">
                <a:solidFill>
                  <a:srgbClr val="063050"/>
                </a:solidFill>
                <a:latin typeface="Roboto Slab"/>
                <a:ea typeface="Roboto Slab"/>
                <a:cs typeface="Roboto Slab"/>
                <a:sym typeface="Roboto Slab"/>
              </a:rPr>
              <a:t>Đa</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luồng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cho</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phép</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tách</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riêng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luồng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giao</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diện</a:t>
            </a:r>
            <a:r>
              <a:rPr lang="en-US" sz="2400" dirty="0">
                <a:solidFill>
                  <a:srgbClr val="063050"/>
                </a:solidFill>
                <a:latin typeface="Roboto Slab"/>
                <a:ea typeface="Roboto Slab"/>
                <a:cs typeface="Roboto Slab"/>
                <a:sym typeface="Roboto Slab"/>
              </a:rPr>
              <a:t> (UI), </a:t>
            </a:r>
            <a:r>
              <a:rPr lang="en-US" sz="2400" dirty="0" err="1">
                <a:solidFill>
                  <a:srgbClr val="063050"/>
                </a:solidFill>
                <a:latin typeface="Roboto Slab"/>
                <a:ea typeface="Roboto Slab"/>
                <a:cs typeface="Roboto Slab"/>
                <a:sym typeface="Roboto Slab"/>
              </a:rPr>
              <a:t>luồng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tính</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toán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và</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luồng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sao</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lưu</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nhờ</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đó</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người</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dùng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vẫn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có</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thể</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tương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tác</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khi</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hệ</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thống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đang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xử</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lý</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hoặc</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ghi</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dữ</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liệu</a:t>
            </a:r>
            <a:r>
              <a:rPr lang="en-US" sz="2400" dirty="0">
                <a:solidFill>
                  <a:srgbClr val="063050"/>
                </a:solidFill>
                <a:latin typeface="Roboto Slab"/>
                <a:ea typeface="Roboto Slab"/>
                <a:cs typeface="Roboto Slab"/>
                <a:sym typeface="Roboto Slab"/>
              </a:rPr>
              <a:t>.</a:t>
            </a:r>
          </a:p>
          <a:p>
            <a:pPr marL="518160" lvl="1" indent="-259080" algn="just">
              <a:lnSpc>
                <a:spcPts val="2879"/>
              </a:lnSpc>
              <a:buFont typeface="Arial"/>
              <a:buChar char="•"/>
            </a:pPr>
            <a:r>
              <a:rPr lang="en-US" sz="2400" dirty="0" err="1">
                <a:solidFill>
                  <a:srgbClr val="063050"/>
                </a:solidFill>
                <a:latin typeface="Roboto Slab"/>
                <a:ea typeface="Roboto Slab"/>
                <a:cs typeface="Roboto Slab"/>
                <a:sym typeface="Roboto Slab"/>
              </a:rPr>
              <a:t>Khai</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thác</a:t>
            </a:r>
            <a:r>
              <a:rPr lang="en-US" sz="2400" dirty="0">
                <a:solidFill>
                  <a:srgbClr val="063050"/>
                </a:solidFill>
                <a:latin typeface="Roboto Slab"/>
                <a:ea typeface="Roboto Slab"/>
                <a:cs typeface="Roboto Slab"/>
                <a:sym typeface="Roboto Slab"/>
              </a:rPr>
              <a:t> song </a:t>
            </a:r>
            <a:r>
              <a:rPr lang="en-US" sz="2400" dirty="0" err="1">
                <a:solidFill>
                  <a:srgbClr val="063050"/>
                </a:solidFill>
                <a:latin typeface="Roboto Slab"/>
                <a:ea typeface="Roboto Slab"/>
                <a:cs typeface="Roboto Slab"/>
                <a:sym typeface="Roboto Slab"/>
              </a:rPr>
              <a:t>song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trên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đa</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lõi</a:t>
            </a:r>
            <a:endParaRPr lang="en-US" sz="2400" dirty="0">
              <a:solidFill>
                <a:srgbClr val="063050"/>
              </a:solidFill>
              <a:latin typeface="Roboto Slab"/>
              <a:ea typeface="Roboto Slab"/>
              <a:cs typeface="Roboto Slab"/>
              <a:sym typeface="Roboto Slab"/>
            </a:endParaRPr>
          </a:p>
          <a:p>
            <a:pPr marL="1036320" lvl="2" indent="-345440" algn="just">
              <a:lnSpc>
                <a:spcPts val="2879"/>
              </a:lnSpc>
              <a:buFont typeface="Arial"/>
              <a:buChar char="⚬"/>
            </a:pPr>
            <a:r>
              <a:rPr lang="en-US" sz="2400" dirty="0" err="1">
                <a:solidFill>
                  <a:srgbClr val="063050"/>
                </a:solidFill>
                <a:latin typeface="Roboto Slab"/>
                <a:ea typeface="Roboto Slab"/>
                <a:cs typeface="Roboto Slab"/>
                <a:sym typeface="Roboto Slab"/>
              </a:rPr>
              <a:t>Trên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hệ</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thống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đa</a:t>
            </a:r>
            <a:r>
              <a:rPr lang="en-US" sz="2400" dirty="0">
                <a:solidFill>
                  <a:srgbClr val="063050"/>
                </a:solidFill>
                <a:latin typeface="Roboto Slab"/>
                <a:ea typeface="Roboto Slab"/>
                <a:cs typeface="Roboto Slab"/>
                <a:sym typeface="Roboto Slab"/>
              </a:rPr>
              <a:t> </a:t>
            </a:r>
            <a:r>
              <a:rPr lang="en-US" sz="2400" dirty="0" err="1" smtClean="0">
                <a:solidFill>
                  <a:srgbClr val="063050"/>
                </a:solidFill>
                <a:latin typeface="Roboto Slab"/>
                <a:ea typeface="Roboto Slab"/>
                <a:cs typeface="Roboto Slab"/>
                <a:sym typeface="Roboto Slab"/>
              </a:rPr>
              <a:t>lõi</a:t>
            </a:r>
            <a:r>
              <a:rPr lang="en-US" sz="2400" dirty="0" smtClean="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mỗi</a:t>
            </a:r>
            <a:r>
              <a:rPr lang="en-US" sz="2400" dirty="0">
                <a:solidFill>
                  <a:srgbClr val="063050"/>
                </a:solidFill>
                <a:latin typeface="Roboto Slab"/>
                <a:ea typeface="Roboto Slab"/>
                <a:cs typeface="Roboto Slab"/>
                <a:sym typeface="Roboto Slab"/>
              </a:rPr>
              <a:t> thread </a:t>
            </a:r>
            <a:r>
              <a:rPr lang="en-US" sz="2400" dirty="0" err="1">
                <a:solidFill>
                  <a:srgbClr val="063050"/>
                </a:solidFill>
                <a:latin typeface="Roboto Slab"/>
                <a:ea typeface="Roboto Slab"/>
                <a:cs typeface="Roboto Slab"/>
                <a:sym typeface="Roboto Slab"/>
              </a:rPr>
              <a:t>có</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thể</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chạy</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trên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một</a:t>
            </a:r>
            <a:r>
              <a:rPr lang="en-US" sz="2400" dirty="0">
                <a:solidFill>
                  <a:srgbClr val="063050"/>
                </a:solidFill>
                <a:latin typeface="Roboto Slab"/>
                <a:ea typeface="Roboto Slab"/>
                <a:cs typeface="Roboto Slab"/>
                <a:sym typeface="Roboto Slab"/>
              </a:rPr>
              <a:t> </a:t>
            </a:r>
            <a:r>
              <a:rPr lang="en-US" sz="2400" dirty="0" smtClean="0">
                <a:solidFill>
                  <a:srgbClr val="063050"/>
                </a:solidFill>
                <a:latin typeface="Roboto Slab"/>
                <a:ea typeface="Roboto Slab"/>
                <a:cs typeface="Roboto Slab"/>
                <a:sym typeface="Roboto Slab"/>
              </a:rPr>
              <a:t>CPU </a:t>
            </a:r>
            <a:r>
              <a:rPr lang="en-US" sz="2400" dirty="0" err="1" smtClean="0">
                <a:solidFill>
                  <a:srgbClr val="063050"/>
                </a:solidFill>
                <a:latin typeface="Roboto Slab"/>
                <a:ea typeface="Roboto Slab"/>
                <a:cs typeface="Roboto Slab"/>
                <a:sym typeface="Roboto Slab"/>
              </a:rPr>
              <a:t>hoặc</a:t>
            </a:r>
            <a:r>
              <a:rPr lang="en-US" sz="2400" dirty="0" smtClean="0">
                <a:solidFill>
                  <a:srgbClr val="063050"/>
                </a:solidFill>
                <a:latin typeface="Roboto Slab"/>
                <a:ea typeface="Roboto Slab"/>
                <a:cs typeface="Roboto Slab"/>
                <a:sym typeface="Roboto Slab"/>
              </a:rPr>
              <a:t> core </a:t>
            </a:r>
            <a:r>
              <a:rPr lang="en-US" sz="2400" dirty="0" err="1">
                <a:solidFill>
                  <a:srgbClr val="063050"/>
                </a:solidFill>
                <a:latin typeface="Roboto Slab"/>
                <a:ea typeface="Roboto Slab"/>
                <a:cs typeface="Roboto Slab"/>
                <a:sym typeface="Roboto Slab"/>
              </a:rPr>
              <a:t>riêng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tận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dụng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bộ</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nhớ</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chung</a:t>
            </a:r>
            <a:r>
              <a:rPr lang="en-US" sz="2400" dirty="0">
                <a:solidFill>
                  <a:srgbClr val="063050"/>
                </a:solidFill>
                <a:latin typeface="Roboto Slab"/>
                <a:ea typeface="Roboto Slab"/>
                <a:cs typeface="Roboto Slab"/>
                <a:sym typeface="Roboto Slab"/>
              </a:rPr>
              <a:t>.</a:t>
            </a:r>
          </a:p>
          <a:p>
            <a:pPr marL="1036320" lvl="2" indent="-345440" algn="just">
              <a:lnSpc>
                <a:spcPts val="2879"/>
              </a:lnSpc>
              <a:buFont typeface="Arial"/>
              <a:buChar char="⚬"/>
            </a:pPr>
            <a:r>
              <a:rPr lang="en-US" sz="2400" dirty="0" err="1">
                <a:solidFill>
                  <a:srgbClr val="063050"/>
                </a:solidFill>
                <a:latin typeface="Roboto Slab"/>
                <a:ea typeface="Roboto Slab"/>
                <a:cs typeface="Roboto Slab"/>
                <a:sym typeface="Roboto Slab"/>
              </a:rPr>
              <a:t>Đa</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luồng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cho</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phép</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ứng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dụng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có</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thể</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chạy</a:t>
            </a:r>
            <a:r>
              <a:rPr lang="en-US" sz="2400" dirty="0">
                <a:solidFill>
                  <a:srgbClr val="063050"/>
                </a:solidFill>
                <a:latin typeface="Roboto Slab"/>
                <a:ea typeface="Roboto Slab"/>
                <a:cs typeface="Roboto Slab"/>
                <a:sym typeface="Roboto Slab"/>
              </a:rPr>
              <a:t> song </a:t>
            </a:r>
            <a:r>
              <a:rPr lang="en-US" sz="2400" dirty="0" err="1">
                <a:solidFill>
                  <a:srgbClr val="063050"/>
                </a:solidFill>
                <a:latin typeface="Roboto Slab"/>
                <a:ea typeface="Roboto Slab"/>
                <a:cs typeface="Roboto Slab"/>
                <a:sym typeface="Roboto Slab"/>
              </a:rPr>
              <a:t>song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tăng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thông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lượng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và</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giảm</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thời</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gian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thực</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thi</a:t>
            </a:r>
            <a:r>
              <a:rPr lang="en-US" sz="2400" dirty="0">
                <a:solidFill>
                  <a:srgbClr val="063050"/>
                </a:solidFill>
                <a:latin typeface="Roboto Slab"/>
                <a:ea typeface="Roboto Slab"/>
                <a:cs typeface="Roboto Slab"/>
                <a:sym typeface="Roboto Slab"/>
              </a:rPr>
              <a:t> so </a:t>
            </a:r>
            <a:r>
              <a:rPr lang="en-US" sz="2400" dirty="0" err="1">
                <a:solidFill>
                  <a:srgbClr val="063050"/>
                </a:solidFill>
                <a:latin typeface="Roboto Slab"/>
                <a:ea typeface="Roboto Slab"/>
                <a:cs typeface="Roboto Slab"/>
                <a:sym typeface="Roboto Slab"/>
              </a:rPr>
              <a:t>với</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luồng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đơn</a:t>
            </a:r>
            <a:r>
              <a:rPr lang="en-US" sz="2400" dirty="0">
                <a:solidFill>
                  <a:srgbClr val="063050"/>
                </a:solidFill>
                <a:latin typeface="Roboto Slab"/>
                <a:ea typeface="Roboto Slab"/>
                <a:cs typeface="Roboto Slab"/>
                <a:sym typeface="Roboto Slab"/>
              </a:rPr>
              <a:t>.</a:t>
            </a:r>
          </a:p>
          <a:p>
            <a:pPr marL="518160" lvl="1" indent="-259080" algn="just">
              <a:lnSpc>
                <a:spcPts val="2879"/>
              </a:lnSpc>
              <a:buFont typeface="Arial"/>
              <a:buChar char="•"/>
            </a:pPr>
            <a:r>
              <a:rPr lang="en-US" sz="2400" dirty="0" err="1">
                <a:solidFill>
                  <a:srgbClr val="063050"/>
                </a:solidFill>
                <a:latin typeface="Roboto Slab"/>
                <a:ea typeface="Roboto Slab"/>
                <a:cs typeface="Roboto Slab"/>
                <a:sym typeface="Roboto Slab"/>
              </a:rPr>
              <a:t>Giảm</a:t>
            </a:r>
            <a:r>
              <a:rPr lang="en-US" sz="2400" dirty="0">
                <a:solidFill>
                  <a:srgbClr val="063050"/>
                </a:solidFill>
                <a:latin typeface="Roboto Slab"/>
                <a:ea typeface="Roboto Slab"/>
                <a:cs typeface="Roboto Slab"/>
                <a:sym typeface="Roboto Slab"/>
              </a:rPr>
              <a:t> overhead </a:t>
            </a:r>
            <a:r>
              <a:rPr lang="en-US" sz="2400" dirty="0" err="1">
                <a:solidFill>
                  <a:srgbClr val="063050"/>
                </a:solidFill>
                <a:latin typeface="Roboto Slab"/>
                <a:ea typeface="Roboto Slab"/>
                <a:cs typeface="Roboto Slab"/>
                <a:sym typeface="Roboto Slab"/>
              </a:rPr>
              <a:t>của</a:t>
            </a:r>
            <a:r>
              <a:rPr lang="en-US" sz="2400" dirty="0">
                <a:solidFill>
                  <a:srgbClr val="063050"/>
                </a:solidFill>
                <a:latin typeface="Roboto Slab"/>
                <a:ea typeface="Roboto Slab"/>
                <a:cs typeface="Roboto Slab"/>
                <a:sym typeface="Roboto Slab"/>
              </a:rPr>
              <a:t> IPC </a:t>
            </a:r>
            <a:r>
              <a:rPr lang="en-US" sz="2400" dirty="0" err="1">
                <a:solidFill>
                  <a:srgbClr val="063050"/>
                </a:solidFill>
                <a:latin typeface="Roboto Slab"/>
                <a:ea typeface="Roboto Slab"/>
                <a:cs typeface="Roboto Slab"/>
                <a:sym typeface="Roboto Slab"/>
              </a:rPr>
              <a:t>trong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các</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ứng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dụng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lớn</a:t>
            </a:r>
            <a:endParaRPr lang="en-US" sz="2400" dirty="0">
              <a:solidFill>
                <a:srgbClr val="063050"/>
              </a:solidFill>
              <a:latin typeface="Roboto Slab"/>
              <a:ea typeface="Roboto Slab"/>
              <a:cs typeface="Roboto Slab"/>
              <a:sym typeface="Roboto Slab"/>
            </a:endParaRPr>
          </a:p>
          <a:p>
            <a:pPr marL="1036320" lvl="2" indent="-345440" algn="just">
              <a:lnSpc>
                <a:spcPts val="2879"/>
              </a:lnSpc>
              <a:buFont typeface="Arial"/>
              <a:buChar char="⚬"/>
            </a:pPr>
            <a:r>
              <a:rPr lang="en-US" sz="2400" dirty="0" err="1">
                <a:solidFill>
                  <a:srgbClr val="063050"/>
                </a:solidFill>
                <a:latin typeface="Roboto Slab"/>
                <a:ea typeface="Roboto Slab"/>
                <a:cs typeface="Roboto Slab"/>
                <a:sym typeface="Roboto Slab"/>
              </a:rPr>
              <a:t>Ứng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dụng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lớn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trên</a:t>
            </a:r>
            <a:r>
              <a:rPr lang="en-US" sz="2400" dirty="0">
                <a:solidFill>
                  <a:srgbClr val="063050"/>
                </a:solidFill>
                <a:latin typeface="Roboto Slab"/>
                <a:ea typeface="Roboto Slab"/>
                <a:cs typeface="Roboto Slab"/>
                <a:sym typeface="Roboto Slab"/>
              </a:rPr>
              <a:t> UNIX </a:t>
            </a:r>
            <a:r>
              <a:rPr lang="en-US" sz="2400" dirty="0" err="1">
                <a:solidFill>
                  <a:srgbClr val="063050"/>
                </a:solidFill>
                <a:latin typeface="Roboto Slab"/>
                <a:ea typeface="Roboto Slab"/>
                <a:cs typeface="Roboto Slab"/>
                <a:sym typeface="Roboto Slab"/>
              </a:rPr>
              <a:t>thường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được</a:t>
            </a:r>
            <a:r>
              <a:rPr lang="en-US" sz="2400" dirty="0">
                <a:solidFill>
                  <a:srgbClr val="063050"/>
                </a:solidFill>
                <a:latin typeface="Roboto Slab"/>
                <a:ea typeface="Roboto Slab"/>
                <a:cs typeface="Roboto Slab"/>
                <a:sym typeface="Roboto Slab"/>
              </a:rPr>
              <a:t> chia </a:t>
            </a:r>
            <a:r>
              <a:rPr lang="en-US" sz="2400" dirty="0" err="1">
                <a:solidFill>
                  <a:srgbClr val="063050"/>
                </a:solidFill>
                <a:latin typeface="Roboto Slab"/>
                <a:ea typeface="Roboto Slab"/>
                <a:cs typeface="Roboto Slab"/>
                <a:sym typeface="Roboto Slab"/>
              </a:rPr>
              <a:t>thành</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nhiều</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tiến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trình</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nhỏ</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giao</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tiếp</a:t>
            </a:r>
            <a:r>
              <a:rPr lang="en-US" sz="2400" dirty="0">
                <a:solidFill>
                  <a:srgbClr val="063050"/>
                </a:solidFill>
                <a:latin typeface="Roboto Slab"/>
                <a:ea typeface="Roboto Slab"/>
                <a:cs typeface="Roboto Slab"/>
                <a:sym typeface="Roboto Slab"/>
              </a:rPr>
              <a:t> qua IPC (pipes, message queue, shared memory).</a:t>
            </a:r>
          </a:p>
          <a:p>
            <a:pPr marL="1036320" lvl="2" indent="-345440" algn="just">
              <a:lnSpc>
                <a:spcPts val="2879"/>
              </a:lnSpc>
              <a:buFont typeface="Arial"/>
              <a:buChar char="⚬"/>
            </a:pPr>
            <a:r>
              <a:rPr lang="en-US" sz="2400" dirty="0">
                <a:solidFill>
                  <a:srgbClr val="063050"/>
                </a:solidFill>
                <a:latin typeface="Roboto Slab"/>
                <a:ea typeface="Roboto Slab"/>
                <a:cs typeface="Roboto Slab"/>
                <a:sym typeface="Roboto Slab"/>
              </a:rPr>
              <a:t>IPC </a:t>
            </a:r>
            <a:r>
              <a:rPr lang="en-US" sz="2400" dirty="0" err="1">
                <a:solidFill>
                  <a:srgbClr val="063050"/>
                </a:solidFill>
                <a:latin typeface="Roboto Slab"/>
                <a:ea typeface="Roboto Slab"/>
                <a:cs typeface="Roboto Slab"/>
                <a:sym typeface="Roboto Slab"/>
              </a:rPr>
              <a:t>tốn</a:t>
            </a:r>
            <a:r>
              <a:rPr lang="en-US" sz="2400" dirty="0">
                <a:solidFill>
                  <a:srgbClr val="063050"/>
                </a:solidFill>
                <a:latin typeface="Roboto Slab"/>
                <a:ea typeface="Roboto Slab"/>
                <a:cs typeface="Roboto Slab"/>
                <a:sym typeface="Roboto Slab"/>
              </a:rPr>
              <a:t> </a:t>
            </a:r>
            <a:r>
              <a:rPr lang="en-US" sz="2400" dirty="0" err="1" smtClean="0">
                <a:solidFill>
                  <a:srgbClr val="063050"/>
                </a:solidFill>
                <a:latin typeface="Roboto Slab"/>
                <a:ea typeface="Roboto Slab"/>
                <a:cs typeface="Roboto Slab"/>
                <a:sym typeface="Roboto Slab"/>
              </a:rPr>
              <a:t>nhiều</a:t>
            </a:r>
            <a:r>
              <a:rPr lang="en-US" sz="2400" dirty="0" smtClean="0">
                <a:solidFill>
                  <a:srgbClr val="063050"/>
                </a:solidFill>
                <a:latin typeface="Roboto Slab"/>
                <a:ea typeface="Roboto Slab"/>
                <a:cs typeface="Roboto Slab"/>
                <a:sym typeface="Roboto Slab"/>
              </a:rPr>
              <a:t> </a:t>
            </a:r>
            <a:r>
              <a:rPr lang="en-US" sz="2400" dirty="0" err="1" smtClean="0">
                <a:solidFill>
                  <a:srgbClr val="063050"/>
                </a:solidFill>
                <a:latin typeface="Roboto Slab"/>
                <a:ea typeface="Roboto Slab"/>
                <a:cs typeface="Roboto Slab"/>
                <a:sym typeface="Roboto Slab"/>
              </a:rPr>
              <a:t>tài</a:t>
            </a:r>
            <a:r>
              <a:rPr lang="en-US" sz="2400" dirty="0" smtClean="0">
                <a:solidFill>
                  <a:srgbClr val="063050"/>
                </a:solidFill>
                <a:latin typeface="Roboto Slab"/>
                <a:ea typeface="Roboto Slab"/>
                <a:cs typeface="Roboto Slab"/>
                <a:sym typeface="Roboto Slab"/>
              </a:rPr>
              <a:t> </a:t>
            </a:r>
            <a:r>
              <a:rPr lang="en-US" sz="2400" dirty="0" err="1" smtClean="0">
                <a:solidFill>
                  <a:srgbClr val="063050"/>
                </a:solidFill>
                <a:latin typeface="Roboto Slab"/>
                <a:ea typeface="Roboto Slab"/>
                <a:cs typeface="Roboto Slab"/>
                <a:sym typeface="Roboto Slab"/>
              </a:rPr>
              <a:t>nguyên</a:t>
            </a:r>
            <a:r>
              <a:rPr lang="en-US" sz="2400" dirty="0" smtClean="0">
                <a:solidFill>
                  <a:srgbClr val="063050"/>
                </a:solidFill>
                <a:latin typeface="Roboto Slab"/>
                <a:ea typeface="Roboto Slab"/>
                <a:cs typeface="Roboto Slab"/>
                <a:sym typeface="Roboto Slab"/>
              </a:rPr>
              <a:t> </a:t>
            </a:r>
            <a:r>
              <a:rPr lang="en-US" sz="2400" dirty="0" err="1" smtClean="0">
                <a:solidFill>
                  <a:srgbClr val="063050"/>
                </a:solidFill>
                <a:latin typeface="Roboto Slab"/>
                <a:ea typeface="Roboto Slab"/>
                <a:cs typeface="Roboto Slab"/>
                <a:sym typeface="Roboto Slab"/>
              </a:rPr>
              <a:t>cho</a:t>
            </a:r>
            <a:r>
              <a:rPr lang="en-US" sz="2400" dirty="0" smtClean="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chuyển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ngữ</a:t>
            </a:r>
            <a:r>
              <a:rPr lang="en-US" sz="2400" dirty="0">
                <a:solidFill>
                  <a:srgbClr val="063050"/>
                </a:solidFill>
                <a:latin typeface="Roboto Slab"/>
                <a:ea typeface="Roboto Slab"/>
                <a:cs typeface="Roboto Slab"/>
                <a:sym typeface="Roboto Slab"/>
              </a:rPr>
              <a:t> </a:t>
            </a:r>
            <a:r>
              <a:rPr lang="en-US" sz="2400" dirty="0" err="1" smtClean="0">
                <a:solidFill>
                  <a:srgbClr val="063050"/>
                </a:solidFill>
                <a:latin typeface="Roboto Slab"/>
                <a:ea typeface="Roboto Slab"/>
                <a:cs typeface="Roboto Slab"/>
                <a:sym typeface="Roboto Slab"/>
              </a:rPr>
              <a:t>cảnh</a:t>
            </a:r>
            <a:r>
              <a:rPr lang="en-US" sz="2400" dirty="0" smtClean="0">
                <a:solidFill>
                  <a:srgbClr val="063050"/>
                </a:solidFill>
                <a:latin typeface="Roboto Slab"/>
                <a:ea typeface="Roboto Slab"/>
                <a:cs typeface="Roboto Slab"/>
                <a:sym typeface="Roboto Slab"/>
              </a:rPr>
              <a:t>.</a:t>
            </a:r>
            <a:endParaRPr lang="en-US" sz="2400" dirty="0">
              <a:solidFill>
                <a:srgbClr val="063050"/>
              </a:solidFill>
              <a:latin typeface="Roboto Slab"/>
              <a:ea typeface="Roboto Slab"/>
              <a:cs typeface="Roboto Slab"/>
              <a:sym typeface="Roboto Slab"/>
            </a:endParaRPr>
          </a:p>
          <a:p>
            <a:pPr marL="1036320" lvl="2" indent="-345440" algn="just">
              <a:lnSpc>
                <a:spcPts val="2879"/>
              </a:lnSpc>
              <a:buFont typeface="Arial"/>
              <a:buChar char="⚬"/>
            </a:pPr>
            <a:r>
              <a:rPr lang="en-US" sz="2400" dirty="0" err="1">
                <a:solidFill>
                  <a:srgbClr val="063050"/>
                </a:solidFill>
                <a:latin typeface="Roboto Slab"/>
                <a:ea typeface="Roboto Slab"/>
                <a:cs typeface="Roboto Slab"/>
                <a:sym typeface="Roboto Slab"/>
              </a:rPr>
              <a:t>Đa</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luồng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trong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một</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tiến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trình</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duy</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nhất</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tận</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dụng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vùng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nhớ</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chung</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loại</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bỏ</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hầu</a:t>
            </a:r>
            <a:r>
              <a:rPr lang="en-US" sz="2400" dirty="0">
                <a:solidFill>
                  <a:srgbClr val="063050"/>
                </a:solidFill>
                <a:latin typeface="Roboto Slab"/>
                <a:ea typeface="Roboto Slab"/>
                <a:cs typeface="Roboto Slab"/>
                <a:sym typeface="Roboto Slab"/>
              </a:rPr>
              <a:t> </a:t>
            </a:r>
            <a:r>
              <a:rPr lang="en-US" sz="2400" dirty="0" err="1">
                <a:solidFill>
                  <a:srgbClr val="063050"/>
                </a:solidFill>
                <a:latin typeface="Roboto Slab"/>
                <a:ea typeface="Roboto Slab"/>
                <a:cs typeface="Roboto Slab"/>
                <a:sym typeface="Roboto Slab"/>
              </a:rPr>
              <a:t>hết</a:t>
            </a:r>
            <a:r>
              <a:rPr lang="en-US" sz="2400" dirty="0">
                <a:solidFill>
                  <a:srgbClr val="063050"/>
                </a:solidFill>
                <a:latin typeface="Roboto Slab"/>
                <a:ea typeface="Roboto Slab"/>
                <a:cs typeface="Roboto Slab"/>
                <a:sym typeface="Roboto Slab"/>
              </a:rPr>
              <a:t> overhead </a:t>
            </a:r>
            <a:r>
              <a:rPr lang="en-US" sz="2400" dirty="0" err="1">
                <a:solidFill>
                  <a:srgbClr val="063050"/>
                </a:solidFill>
                <a:latin typeface="Roboto Slab"/>
                <a:ea typeface="Roboto Slab"/>
                <a:cs typeface="Roboto Slab"/>
                <a:sym typeface="Roboto Slab"/>
              </a:rPr>
              <a:t>này</a:t>
            </a:r>
            <a:r>
              <a:rPr lang="en-US" sz="2400" dirty="0">
                <a:solidFill>
                  <a:srgbClr val="063050"/>
                </a:solidFill>
                <a:latin typeface="Roboto Slab"/>
                <a:ea typeface="Roboto Slab"/>
                <a:cs typeface="Roboto Slab"/>
                <a:sym typeface="Roboto Slab"/>
              </a:rPr>
              <a:t>.</a:t>
            </a:r>
          </a:p>
          <a:p>
            <a:pPr algn="just">
              <a:lnSpc>
                <a:spcPts val="2879"/>
              </a:lnSpc>
            </a:pPr>
            <a:endParaRPr lang="en-US" sz="2400" dirty="0">
              <a:solidFill>
                <a:srgbClr val="063050"/>
              </a:solidFill>
              <a:latin typeface="Roboto Slab"/>
              <a:ea typeface="Roboto Slab"/>
              <a:cs typeface="Roboto Slab"/>
              <a:sym typeface="Roboto Slab"/>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6215</Words>
  <Application>Microsoft Office PowerPoint</Application>
  <PresentationFormat>Custom</PresentationFormat>
  <Paragraphs>570</Paragraphs>
  <Slides>43</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Poppins Bold</vt:lpstr>
      <vt:lpstr>Arial</vt:lpstr>
      <vt:lpstr>Calibri</vt:lpstr>
      <vt:lpstr>Roboto Slab Bold</vt:lpstr>
      <vt:lpstr>Roboto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System</dc:title>
  <cp:lastModifiedBy>admin</cp:lastModifiedBy>
  <cp:revision>13</cp:revision>
  <dcterms:created xsi:type="dcterms:W3CDTF">2006-08-16T00:00:00Z</dcterms:created>
  <dcterms:modified xsi:type="dcterms:W3CDTF">2025-07-12T08:22:38Z</dcterms:modified>
  <dc:identifier>DAGsflQQ-4c</dc:identifier>
</cp:coreProperties>
</file>